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5" r:id="rId4"/>
  </p:sldMasterIdLst>
  <p:notesMasterIdLst>
    <p:notesMasterId r:id="rId52"/>
  </p:notesMasterIdLst>
  <p:sldIdLst>
    <p:sldId id="344" r:id="rId5"/>
    <p:sldId id="346" r:id="rId6"/>
    <p:sldId id="347" r:id="rId7"/>
    <p:sldId id="348" r:id="rId8"/>
    <p:sldId id="349" r:id="rId9"/>
    <p:sldId id="350" r:id="rId10"/>
    <p:sldId id="352" r:id="rId11"/>
    <p:sldId id="345" r:id="rId12"/>
    <p:sldId id="354" r:id="rId13"/>
    <p:sldId id="355" r:id="rId14"/>
    <p:sldId id="356" r:id="rId15"/>
    <p:sldId id="364" r:id="rId16"/>
    <p:sldId id="365" r:id="rId17"/>
    <p:sldId id="366" r:id="rId18"/>
    <p:sldId id="357" r:id="rId19"/>
    <p:sldId id="358" r:id="rId20"/>
    <p:sldId id="359" r:id="rId21"/>
    <p:sldId id="360" r:id="rId22"/>
    <p:sldId id="361" r:id="rId23"/>
    <p:sldId id="363" r:id="rId24"/>
    <p:sldId id="367" r:id="rId25"/>
    <p:sldId id="368" r:id="rId26"/>
    <p:sldId id="362" r:id="rId27"/>
    <p:sldId id="353" r:id="rId28"/>
    <p:sldId id="258" r:id="rId29"/>
    <p:sldId id="297" r:id="rId30"/>
    <p:sldId id="289" r:id="rId31"/>
    <p:sldId id="318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33" r:id="rId40"/>
    <p:sldId id="329" r:id="rId41"/>
    <p:sldId id="330" r:id="rId42"/>
    <p:sldId id="306" r:id="rId43"/>
    <p:sldId id="343" r:id="rId44"/>
    <p:sldId id="334" r:id="rId45"/>
    <p:sldId id="335" r:id="rId46"/>
    <p:sldId id="336" r:id="rId47"/>
    <p:sldId id="338" r:id="rId48"/>
    <p:sldId id="339" r:id="rId49"/>
    <p:sldId id="342" r:id="rId50"/>
    <p:sldId id="369" r:id="rId5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4AC4DC-CA82-4533-A521-AFC5187D554E}" v="73" dt="2022-02-01T13:54:34.775"/>
    <p1510:client id="{79DB82A7-570C-43F5-8AC5-9FC4E56C1681}" v="478" dt="2022-02-01T08:49:04.038"/>
    <p1510:client id="{EC957D2E-6AB7-415C-9B1D-AA876F681F5E}" v="1518" dt="2022-02-01T09:06:01.5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73" autoAdjust="0"/>
  </p:normalViewPr>
  <p:slideViewPr>
    <p:cSldViewPr>
      <p:cViewPr varScale="1">
        <p:scale>
          <a:sx n="67" d="100"/>
          <a:sy n="67" d="100"/>
        </p:scale>
        <p:origin x="120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287AA-0D99-42CE-A71B-10FA9908BBF8}" type="datetimeFigureOut">
              <a:rPr lang="en-US" smtClean="0"/>
              <a:pPr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67DB-EFF0-400D-96A1-6799F871DE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3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667460-8C4D-48CE-B50A-9AD402562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ABD0B89-3B4D-4656-92C6-19EF89A54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8F6BE2-1586-43BC-B2A2-5A3844F4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85E902-2D4C-4F2D-8147-13E9ED42B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FEC2E7-EAC1-4F50-B868-79419211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287FD1-99D3-4F0A-A0A9-749FB8D8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B43298-CE32-4B32-BA3E-1F03C6FD9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538EA1-AB83-44E5-9CE2-54693954C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E494B3-EE25-4614-972D-AF0C7DEB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D15606-D998-4102-9A0A-7AD47B09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3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8B0030-3362-4928-B3E5-F03200BE0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F8E74F7-FD7C-4116-9E57-966278D1B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A376586-0F03-4786-B670-E5484D40E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01E458-5E2B-44B9-9E52-1B34AA195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00CACC-01A6-4305-8610-FDA3340C9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920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753058-E442-49FB-81F3-B9F74CCEF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962F62-C52C-40B3-A0BD-522868674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DDC1008-89F8-4FAF-8460-74A6D7A9E0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46607A-FA43-4BE5-B238-4C5400D74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39DB0C4-C7CE-475A-9270-602EBB8BE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C8982F2-7839-42AB-8DD9-A8F3BA992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892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5A53B1-1FC2-4DFF-8A19-335C49753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AFA3382-1487-4F89-8D24-3DF03755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36D754F-8598-4C52-AAB7-4D7A20B0A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F5BC740-2535-49E5-A8D3-3AC62BB2A1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7148CB-AB01-4E31-96F1-797EA028AB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725CCBC-F537-4085-947D-CA501EF98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17191CE-51E0-4065-9DFE-65BBB472B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561FD72-5E55-4A01-BEE1-4DF04AC3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03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3069F0-103B-45E8-8413-69EF4D7E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4B95C26-DFD5-4275-B6D5-FD922E06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8E0F1DF-DA98-49F5-9FA9-03EC2055D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96021A2-1050-443F-9BCA-678256EE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36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D642A40-48E8-4B11-9C96-D9C97EA93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17CD8F3-34BA-4766-8167-E43AE4F3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FFA38EC-F516-4CA2-B6D7-C7DA496AE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28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A4DD96-375C-4C52-8890-63D6844A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DF1DC1-18B9-4EC2-8BAF-DF23B89E4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BD35EA6-A89E-4760-A7E3-5600832EF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540ABF7-C8C2-495E-8599-E835D6A5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A45B34-E52A-4AEA-9D56-C350B5D0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8697951-5B87-4435-AFE2-E7A23A98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54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BA36CF-F894-415D-B811-95743DAA0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24771A0-189C-4EFA-9F96-388185A1B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CB3AAC4-569E-4618-B868-04372E9CD5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34C616-E93C-4BFC-A8DD-5628D114E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9EAE5C9-DC93-4F76-8165-11EF92AD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F5907CA-D000-4D18-A51E-3F9165911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58E4C1-727F-4643-ADC3-2D8FB94A2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B59F3F4-DC3D-45E0-8B58-D692097CE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E84F0F-68F2-469A-B026-24ADFB57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9C67D6-5E5F-4D7E-B707-C9DAD8DE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272B091-97EF-4AE2-AC5B-DE55BE72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22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D7FC710-B32F-4593-8228-8BD110733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E366F75-35E0-44F5-8DE1-51556D7D9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CF7CC9-B5FD-4E20-B6DD-7AD52EAC6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2/1/2022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C7BDE7-7BB6-4077-BB50-83F914C2E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3D267D-CE03-4CF8-AAB7-35527601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6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9CEAAD3-C4BF-4217-867C-AC40A75E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7982FE-E2FA-4539-BF3B-9F999C8B9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CA691FF-3A84-40C7-8CD3-7945762859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A480D-CB17-4C49-BB2A-C7514E1C7CEA}" type="datetimeFigureOut">
              <a:rPr lang="en-US" smtClean="0"/>
              <a:pPr/>
              <a:t>2/1/2022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2EBB75-F558-40C7-86F7-FD30B34153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697B04-BF27-4F75-8E83-5A82157DF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77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mashradeckyvenkov.cz/download_prv.php?sekce=55&amp;rstema=26&amp;stromhlmenu=6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rgbClr val="395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491" y="404664"/>
            <a:ext cx="3130428" cy="55778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8. VÝZVA MAS HRADECKÝ VENKOV PROGRAM ROZVOJE VENKOVA</a:t>
            </a: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9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Seminář</a:t>
            </a:r>
            <a: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pro </a:t>
            </a:r>
            <a:r>
              <a:rPr lang="en-US" sz="29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žadatele</a:t>
            </a:r>
            <a: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29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příjemce</a:t>
            </a: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9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4" name="Straight Connector 12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0481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4185303" y="6165304"/>
            <a:ext cx="4958697" cy="6106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C7CFE78-325B-45EC-BF74-BB9AB869EF8D}"/>
              </a:ext>
            </a:extLst>
          </p:cNvPr>
          <p:cNvSpPr txBox="1"/>
          <p:nvPr/>
        </p:nvSpPr>
        <p:spPr>
          <a:xfrm>
            <a:off x="872521" y="5156422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dirty="0">
                <a:solidFill>
                  <a:schemeClr val="bg1"/>
                </a:solidFill>
              </a:rPr>
              <a:t>1. 2. 2022 </a:t>
            </a:r>
            <a:r>
              <a:rPr lang="cs-CZ" dirty="0" err="1">
                <a:solidFill>
                  <a:schemeClr val="bg1"/>
                </a:solidFill>
              </a:rPr>
              <a:t>MěÚ</a:t>
            </a:r>
            <a:r>
              <a:rPr lang="cs-CZ" dirty="0">
                <a:solidFill>
                  <a:schemeClr val="bg1"/>
                </a:solidFill>
              </a:rPr>
              <a:t> Nechanice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F13A36BB-6C13-4488-A43D-C1487A5BB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-114124"/>
            <a:ext cx="2121697" cy="286378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46F7C34-293A-493A-AED4-9A13A903E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042" y="1698103"/>
            <a:ext cx="1919217" cy="270892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3D58941-D65A-4A7C-92AD-DCB0611DF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42" y="365857"/>
            <a:ext cx="1409055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9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rgbClr val="395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6419" y="1284089"/>
            <a:ext cx="3130428" cy="55778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cs-CZ" sz="2900" dirty="0">
                <a:solidFill>
                  <a:srgbClr val="FFFFFF"/>
                </a:solidFill>
              </a:rPr>
              <a:t>OBSAH</a:t>
            </a: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9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4" name="Straight Connector 12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0481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4185303" y="6165304"/>
            <a:ext cx="4958697" cy="6106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4E5E69E-4865-4211-879C-5F464B7CD5F3}"/>
              </a:ext>
            </a:extLst>
          </p:cNvPr>
          <p:cNvSpPr txBox="1"/>
          <p:nvPr/>
        </p:nvSpPr>
        <p:spPr>
          <a:xfrm>
            <a:off x="4288164" y="1284089"/>
            <a:ext cx="4752974" cy="4315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Představení výzvy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Vyhlášené FICHE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Portál Farmáře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Administrace žádosti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Administrace žádosti o platbu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Společné podmínky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cs-CZ" sz="2000" dirty="0"/>
              <a:t>Způsobilé výdaje</a:t>
            </a:r>
          </a:p>
        </p:txBody>
      </p:sp>
    </p:spTree>
    <p:extLst>
      <p:ext uri="{BB962C8B-B14F-4D97-AF65-F5344CB8AC3E}">
        <p14:creationId xmlns:p14="http://schemas.microsoft.com/office/powerpoint/2010/main" val="136568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Výzva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č. 8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4E5E69E-4865-4211-879C-5F464B7CD5F3}"/>
              </a:ext>
            </a:extLst>
          </p:cNvPr>
          <p:cNvSpPr txBox="1"/>
          <p:nvPr/>
        </p:nvSpPr>
        <p:spPr>
          <a:xfrm>
            <a:off x="3059535" y="1268760"/>
            <a:ext cx="6079035" cy="2427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2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Termín</a:t>
            </a:r>
            <a:r>
              <a:rPr lang="en-US" dirty="0"/>
              <a:t> </a:t>
            </a:r>
            <a:r>
              <a:rPr lang="en-US" dirty="0" err="1"/>
              <a:t>vyhlášení</a:t>
            </a:r>
            <a:r>
              <a:rPr lang="en-US" dirty="0"/>
              <a:t> </a:t>
            </a:r>
            <a:r>
              <a:rPr lang="en-US" dirty="0" err="1"/>
              <a:t>výzvy</a:t>
            </a:r>
            <a:r>
              <a:rPr lang="en-US" dirty="0"/>
              <a:t>: 24. 1. 2022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Termín</a:t>
            </a:r>
            <a:r>
              <a:rPr lang="en-US" dirty="0"/>
              <a:t> </a:t>
            </a:r>
            <a:r>
              <a:rPr lang="en-US" dirty="0" err="1"/>
              <a:t>příjmu</a:t>
            </a:r>
            <a:r>
              <a:rPr lang="en-US" dirty="0"/>
              <a:t> </a:t>
            </a:r>
            <a:r>
              <a:rPr lang="en-US" dirty="0" err="1"/>
              <a:t>žádostí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MAS: od </a:t>
            </a:r>
            <a:r>
              <a:rPr lang="en-US" b="1" dirty="0"/>
              <a:t>7. 2. 2022 </a:t>
            </a:r>
            <a:r>
              <a:rPr lang="en-US" dirty="0"/>
              <a:t>do </a:t>
            </a:r>
            <a:r>
              <a:rPr lang="en-US" b="1" dirty="0"/>
              <a:t>24. 2. 2022 </a:t>
            </a:r>
          </a:p>
          <a:p>
            <a:pPr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Termín</a:t>
            </a:r>
            <a:r>
              <a:rPr lang="en-US" dirty="0"/>
              <a:t> </a:t>
            </a:r>
            <a:r>
              <a:rPr lang="en-US" dirty="0" err="1"/>
              <a:t>registrace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RO SZIF: </a:t>
            </a:r>
            <a:r>
              <a:rPr lang="en-US" b="1" dirty="0"/>
              <a:t>30. 6. 2022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483768" y="6235290"/>
            <a:ext cx="4889760" cy="62271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8462EC13-B932-4196-A1A0-2CA8C2063912}"/>
              </a:ext>
            </a:extLst>
          </p:cNvPr>
          <p:cNvSpPr txBox="1"/>
          <p:nvPr/>
        </p:nvSpPr>
        <p:spPr>
          <a:xfrm>
            <a:off x="467544" y="3227783"/>
            <a:ext cx="8426419" cy="323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Předpokládaná alokace: 6 000 000,00 Kč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Seznam vyhlášených </a:t>
            </a:r>
            <a:r>
              <a:rPr lang="cs-CZ" dirty="0" err="1"/>
              <a:t>Fichí</a:t>
            </a:r>
            <a:r>
              <a:rPr lang="cs-CZ" dirty="0"/>
              <a:t>: č. 8 a 10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dirty="0"/>
              <a:t>Územní vymezení: Výzva MAS se vztahuje na celé území MAS, pro které je schválena SCLLD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Termín a místo příjmu příloh k žádosti v listinné podobě (pro vybrané přílohy, které se vzhledem k velikosti, příp. formátům, předkládají v listinné podobě): v době trvání příjmu Žádostí na MAS v termínech uvedených jako úřední dny PO, ÚT, ST, vždy po telefonické domluvě a upřesnění času, který je nutno rezervovat, v kanceláři MAS Hradecký venkov, Husovo nám. 83, Nechanice 50315.</a:t>
            </a:r>
          </a:p>
        </p:txBody>
      </p:sp>
    </p:spTree>
    <p:extLst>
      <p:ext uri="{BB962C8B-B14F-4D97-AF65-F5344CB8AC3E}">
        <p14:creationId xmlns:p14="http://schemas.microsoft.com/office/powerpoint/2010/main" val="3549405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Výzva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č. 8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195736" y="6165304"/>
            <a:ext cx="5177792" cy="63504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A81C8272-8D97-40F4-826A-6AD4BB262799}"/>
              </a:ext>
            </a:extLst>
          </p:cNvPr>
          <p:cNvSpPr txBox="1"/>
          <p:nvPr/>
        </p:nvSpPr>
        <p:spPr>
          <a:xfrm>
            <a:off x="538067" y="3834116"/>
            <a:ext cx="8426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V případě nedočerpání alokace, nebo podpory hraničního projektu kancelář postupuje podle interních pravidel, které jsou zveřejněny na webových stránkách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9F6F783-FD09-40B3-AF8A-ECAD514CFCA3}"/>
              </a:ext>
            </a:extLst>
          </p:cNvPr>
          <p:cNvSpPr txBox="1"/>
          <p:nvPr/>
        </p:nvSpPr>
        <p:spPr>
          <a:xfrm>
            <a:off x="3131840" y="883328"/>
            <a:ext cx="5832648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Nelze předkládat projekty s dotací vyšší než je stanovená alokace pro danou </a:t>
            </a:r>
            <a:r>
              <a:rPr lang="cs-CZ" dirty="0" err="1"/>
              <a:t>Fichi</a:t>
            </a:r>
            <a:r>
              <a:rPr lang="cs-CZ" dirty="0"/>
              <a:t>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Žádost o dotaci se podává/registruje samostatně za každou </a:t>
            </a:r>
            <a:r>
              <a:rPr lang="cs-CZ" dirty="0" err="1"/>
              <a:t>Fichi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Projekt lze realizovat na území MAS</a:t>
            </a:r>
          </a:p>
        </p:txBody>
      </p:sp>
    </p:spTree>
    <p:extLst>
      <p:ext uri="{BB962C8B-B14F-4D97-AF65-F5344CB8AC3E}">
        <p14:creationId xmlns:p14="http://schemas.microsoft.com/office/powerpoint/2010/main" val="1285014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Výzva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č. 8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195736" y="6165304"/>
            <a:ext cx="5177792" cy="63504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2733EE0A-F88F-4FF0-B6A2-20AFBA8C8275}"/>
              </a:ext>
            </a:extLst>
          </p:cNvPr>
          <p:cNvSpPr txBox="1"/>
          <p:nvPr/>
        </p:nvSpPr>
        <p:spPr>
          <a:xfrm>
            <a:off x="3131840" y="952501"/>
            <a:ext cx="5760640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Žadatel může podat za každou </a:t>
            </a:r>
            <a:r>
              <a:rPr lang="cs-CZ" dirty="0" err="1"/>
              <a:t>Fichi</a:t>
            </a:r>
            <a:r>
              <a:rPr lang="cs-CZ" dirty="0"/>
              <a:t> ve výzvě MAS pouze jednu Žádost o dotaci 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Žadatelem požadované bodové hodnocení v Žádosti o dotaci nemůže být ze strany žadatele dotace po podání </a:t>
            </a:r>
            <a:r>
              <a:rPr lang="cs-CZ" dirty="0" err="1"/>
              <a:t>ŽoD</a:t>
            </a:r>
            <a:r>
              <a:rPr lang="cs-CZ" dirty="0"/>
              <a:t> na MAS jakkoliv měněno a upravováno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7B61FF9-BD9C-4931-9B9E-5D5407FAAB41}"/>
              </a:ext>
            </a:extLst>
          </p:cNvPr>
          <p:cNvSpPr txBox="1"/>
          <p:nvPr/>
        </p:nvSpPr>
        <p:spPr>
          <a:xfrm>
            <a:off x="441268" y="3549492"/>
            <a:ext cx="8451212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V případě, že žadatel v </a:t>
            </a:r>
            <a:r>
              <a:rPr lang="cs-CZ" dirty="0" err="1"/>
              <a:t>ŽoD</a:t>
            </a:r>
            <a:r>
              <a:rPr lang="cs-CZ" dirty="0"/>
              <a:t> nevyplní požadované bodové hodnocení konkrétního preferenčního kritéria nahlíží se na takové kritérium, jako by za něj žadatel body nepožadoval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Dodatečné navýšení dotace ze strany žadatele není možné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9DF15E2-FE87-4D73-8374-3D19EC0A16E7}"/>
              </a:ext>
            </a:extLst>
          </p:cNvPr>
          <p:cNvSpPr txBox="1"/>
          <p:nvPr/>
        </p:nvSpPr>
        <p:spPr>
          <a:xfrm>
            <a:off x="441268" y="5291399"/>
            <a:ext cx="8523220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Žadatel dotace zabezpečuje financování realizace projektu nejprve z vlastních zdrojů</a:t>
            </a:r>
          </a:p>
        </p:txBody>
      </p:sp>
    </p:spTree>
    <p:extLst>
      <p:ext uri="{BB962C8B-B14F-4D97-AF65-F5344CB8AC3E}">
        <p14:creationId xmlns:p14="http://schemas.microsoft.com/office/powerpoint/2010/main" val="48874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Výzva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č. 8</a:t>
            </a: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195736" y="6165304"/>
            <a:ext cx="5177792" cy="63504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2776EE4-3A5E-46D3-A2A5-282B1A9DB777}"/>
              </a:ext>
            </a:extLst>
          </p:cNvPr>
          <p:cNvSpPr txBox="1"/>
          <p:nvPr/>
        </p:nvSpPr>
        <p:spPr>
          <a:xfrm>
            <a:off x="3223340" y="844322"/>
            <a:ext cx="5741148" cy="2542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V případě vytvoření nových pracovních míst – postupuje dle Metodiky tvorby pracovních míst (Příloha 14 Pravidel 19.2.1). Nově vzniklé pracovní místo musí být vytvořeno nejpozději do 6 měsíců od data převedení dotace na účet příjemce; udržitelnost je 3 roky - malý nebo střední podnik / 5 let - velký podnik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0D1A4CC-9828-437F-926B-C86EF00B72E1}"/>
              </a:ext>
            </a:extLst>
          </p:cNvPr>
          <p:cNvSpPr txBox="1"/>
          <p:nvPr/>
        </p:nvSpPr>
        <p:spPr>
          <a:xfrm>
            <a:off x="310390" y="4326152"/>
            <a:ext cx="8523220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Žadatel dotace musí mít uspořádány právní vztahy k nemovitostem, na kterých budou realizované stavební výdaje, nebo do kterých budou umístěny podpořené stroje, technologie nebo vybavení dle specifických podmínek Pravidel od data podání žádosti o platbu na MAS do konce lhůty vázanosti projektu na účel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16FEE62-55A3-483F-AEB5-7A755FEE583E}"/>
              </a:ext>
            </a:extLst>
          </p:cNvPr>
          <p:cNvSpPr txBox="1"/>
          <p:nvPr/>
        </p:nvSpPr>
        <p:spPr>
          <a:xfrm>
            <a:off x="310390" y="3314210"/>
            <a:ext cx="8523220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Finanční zdraví – dokládá se, </a:t>
            </a:r>
            <a:r>
              <a:rPr lang="cs-CZ"/>
              <a:t>pokud</a:t>
            </a:r>
            <a:r>
              <a:rPr lang="cs-CZ" dirty="0"/>
              <a:t> způsobilé výdaje, ze kterých je stanovena dotace, přesahují 1 000 000,- Kč (Postupuje se dle Metodiky výpočtu finančního zdraví)</a:t>
            </a:r>
          </a:p>
        </p:txBody>
      </p:sp>
    </p:spTree>
    <p:extLst>
      <p:ext uri="{BB962C8B-B14F-4D97-AF65-F5344CB8AC3E}">
        <p14:creationId xmlns:p14="http://schemas.microsoft.com/office/powerpoint/2010/main" val="391624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0550F5B9-399F-4FAD-AE6C-ED65F9A43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C062E60F-5CD4-4268-8359-80766346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812" y="288350"/>
            <a:ext cx="8375585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10047"/>
            <a:ext cx="2475738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2400"/>
              <a:t>FICHE</a:t>
            </a:r>
            <a:br>
              <a:rPr lang="en-US" sz="2400"/>
            </a:br>
            <a:endParaRPr lang="en-US" sz="2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B341EC3-1810-4D33-BA3F-E2D0AA0EC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806" y="980964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0127CDE-2B99-47A8-BB3C-7D1751910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5268" y="1326149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83D58941-D65A-4A7C-92AD-DCB0611DF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616" y="131326"/>
            <a:ext cx="1751159" cy="2475136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46F7C34-293A-493A-AED4-9A13A903E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580" y="131326"/>
            <a:ext cx="1751159" cy="2475135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915816" y="6319198"/>
            <a:ext cx="3787349" cy="441898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9DF83556-3EB7-4E7F-8BBB-E7729CC53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672637"/>
              </p:ext>
            </p:extLst>
          </p:nvPr>
        </p:nvGraphicFramePr>
        <p:xfrm>
          <a:off x="463818" y="2472297"/>
          <a:ext cx="8307720" cy="315428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758422">
                  <a:extLst>
                    <a:ext uri="{9D8B030D-6E8A-4147-A177-3AD203B41FA5}">
                      <a16:colId xmlns:a16="http://schemas.microsoft.com/office/drawing/2014/main" val="1773607275"/>
                    </a:ext>
                  </a:extLst>
                </a:gridCol>
                <a:gridCol w="2447540">
                  <a:extLst>
                    <a:ext uri="{9D8B030D-6E8A-4147-A177-3AD203B41FA5}">
                      <a16:colId xmlns:a16="http://schemas.microsoft.com/office/drawing/2014/main" val="948585338"/>
                    </a:ext>
                  </a:extLst>
                </a:gridCol>
                <a:gridCol w="3359444">
                  <a:extLst>
                    <a:ext uri="{9D8B030D-6E8A-4147-A177-3AD203B41FA5}">
                      <a16:colId xmlns:a16="http://schemas.microsoft.com/office/drawing/2014/main" val="2729853448"/>
                    </a:ext>
                  </a:extLst>
                </a:gridCol>
                <a:gridCol w="1742314">
                  <a:extLst>
                    <a:ext uri="{9D8B030D-6E8A-4147-A177-3AD203B41FA5}">
                      <a16:colId xmlns:a16="http://schemas.microsoft.com/office/drawing/2014/main" val="3133530806"/>
                    </a:ext>
                  </a:extLst>
                </a:gridCol>
              </a:tblGrid>
              <a:tr h="519231"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</a:rPr>
                        <a:t>Číslo Fiche</a:t>
                      </a:r>
                      <a:endParaRPr lang="cs-C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kern="1200">
                          <a:effectLst/>
                        </a:rPr>
                        <a:t>Název Fiche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</a:rPr>
                        <a:t>Vazba Fiche na článek Nařízení EP a Rady (EU) č. 1305/2013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kern="1200">
                          <a:effectLst/>
                        </a:rPr>
                        <a:t>Alokace</a:t>
                      </a:r>
                      <a:endParaRPr lang="cs-CZ" sz="1600">
                        <a:effectLst/>
                      </a:endParaRPr>
                    </a:p>
                    <a:p>
                      <a:pPr algn="ctr"/>
                      <a:r>
                        <a:rPr lang="cs-CZ" sz="1600" kern="1200">
                          <a:effectLst/>
                        </a:rPr>
                        <a:t>pro 8. výzvu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0425821"/>
                  </a:ext>
                </a:extLst>
              </a:tr>
              <a:tr h="1317528">
                <a:tc>
                  <a:txBody>
                    <a:bodyPr/>
                    <a:lstStyle/>
                    <a:p>
                      <a:pPr algn="ctr"/>
                      <a:r>
                        <a:rPr lang="cs-CZ" sz="1600" kern="1200">
                          <a:effectLst/>
                        </a:rPr>
                        <a:t>F8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</a:rPr>
                        <a:t>Zemědělci</a:t>
                      </a:r>
                      <a:endParaRPr lang="cs-C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</a:rPr>
                        <a:t>Článek 17, odstavec 1., písmeno a) – Investice do zemědělských podniků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>
                          <a:effectLst/>
                        </a:rPr>
                        <a:t>4 000 000,- Kč</a:t>
                      </a:r>
                    </a:p>
                    <a:p>
                      <a:pPr algn="ctr"/>
                      <a:r>
                        <a:rPr lang="cs-CZ" sz="1600">
                          <a:effectLst/>
                        </a:rPr>
                        <a:t> 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8394175"/>
                  </a:ext>
                </a:extLst>
              </a:tr>
              <a:tr h="1317528">
                <a:tc>
                  <a:txBody>
                    <a:bodyPr/>
                    <a:lstStyle/>
                    <a:p>
                      <a:pPr algn="ctr"/>
                      <a:r>
                        <a:rPr lang="cs-CZ" sz="1600" kern="1200">
                          <a:effectLst/>
                        </a:rPr>
                        <a:t>F10</a:t>
                      </a:r>
                      <a:endParaRPr lang="cs-C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</a:rPr>
                        <a:t>Nezemědělské aktivity</a:t>
                      </a:r>
                      <a:endParaRPr lang="cs-C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</a:rPr>
                        <a:t>Článek 19, odstavec 1., písmeno b) - Podpora investic na založení nebo rozvoj nezemědělských činností</a:t>
                      </a:r>
                      <a:endParaRPr lang="cs-C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effectLst/>
                        </a:rPr>
                        <a:t>2 000 000,- Kč</a:t>
                      </a:r>
                      <a:endParaRPr lang="cs-C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2401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029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971600" y="6078026"/>
            <a:ext cx="7353360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F4FA6A8-4967-4FCD-9073-389EAD2D5F9E}"/>
              </a:ext>
            </a:extLst>
          </p:cNvPr>
          <p:cNvSpPr txBox="1"/>
          <p:nvPr/>
        </p:nvSpPr>
        <p:spPr>
          <a:xfrm>
            <a:off x="539552" y="1461287"/>
            <a:ext cx="822403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17. 1 a) Investice do zemědělských podniků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Vymezení Fiche: Podpora je zaměřena na zvýšení celkové výkonnosti a udržitelnosti zemědělského podniku.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dirty="0"/>
              <a:t>Oblasti podpory: Podpora zahrnuje hmotné a nehmotné investice v živočišné a rostlinné výrobě, je určena na investice do zemědělských staveb a technologií pro živočišnou a rostlinnou výrobu a pro školkařskou produkci. Podporovány budou též investice na pořízení mobilních strojů pro zemědělskou výrobu.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Definice žadatele/příjemce dotace: </a:t>
            </a:r>
            <a:r>
              <a:rPr lang="cs-CZ" b="1" dirty="0"/>
              <a:t>Zemědělský podnikatel.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4505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21288"/>
            <a:ext cx="6633280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103B341-F1B8-4ED6-96C0-E66765C5231F}"/>
              </a:ext>
            </a:extLst>
          </p:cNvPr>
          <p:cNvSpPr txBox="1"/>
          <p:nvPr/>
        </p:nvSpPr>
        <p:spPr>
          <a:xfrm>
            <a:off x="635732" y="1340768"/>
            <a:ext cx="7872536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Druh a výše dotace, režim podpory: Výše dotace: 50 % výdajů, ze kterých je stanovena dotace</a:t>
            </a:r>
          </a:p>
          <a:p>
            <a:pPr algn="just">
              <a:lnSpc>
                <a:spcPct val="150000"/>
              </a:lnSpc>
            </a:pPr>
            <a:endParaRPr lang="cs-CZ" dirty="0"/>
          </a:p>
          <a:p>
            <a:pPr algn="just">
              <a:lnSpc>
                <a:spcPct val="150000"/>
              </a:lnSpc>
            </a:pPr>
            <a:r>
              <a:rPr lang="cs-CZ" dirty="0"/>
              <a:t>Tato míra podpory může být navýšena o 10 % pro mladé začínající zemědělce a o 10 % pro oblasti s přírodními nebo jinými zvláštními omezeními podle nařízení vlády č. 43/2018 Sb. v souladu s podmínkami článku 17 Nařízení PRV. K navýšení dojde na základě požadavku žadatele v rámci formuláře Žádosti o dotaci. </a:t>
            </a:r>
          </a:p>
        </p:txBody>
      </p:sp>
    </p:spTree>
    <p:extLst>
      <p:ext uri="{BB962C8B-B14F-4D97-AF65-F5344CB8AC3E}">
        <p14:creationId xmlns:p14="http://schemas.microsoft.com/office/powerpoint/2010/main" val="932988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32433"/>
            <a:ext cx="6924600" cy="8073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755576" y="1336733"/>
            <a:ext cx="8152024" cy="2784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Způsobilé výdaje</a:t>
            </a:r>
          </a:p>
          <a:p>
            <a:r>
              <a:rPr lang="cs-CZ" dirty="0"/>
              <a:t>Dotaci lze poskytnout pouze na investiční výdaje, jak jsou definovány v kapitole 1 obecných podmínek Pravidel.</a:t>
            </a:r>
          </a:p>
          <a:p>
            <a:pPr>
              <a:lnSpc>
                <a:spcPct val="200000"/>
              </a:lnSpc>
            </a:pPr>
            <a:r>
              <a:rPr lang="cs-CZ" dirty="0"/>
              <a:t>1) Stavby, stroje a technologie v zemědělské prvovýrobě</a:t>
            </a:r>
          </a:p>
          <a:p>
            <a:pPr>
              <a:lnSpc>
                <a:spcPct val="200000"/>
              </a:lnSpc>
            </a:pPr>
            <a:r>
              <a:rPr lang="cs-CZ" dirty="0"/>
              <a:t>2) nákup nemovitosti</a:t>
            </a:r>
          </a:p>
          <a:p>
            <a:pPr>
              <a:lnSpc>
                <a:spcPct val="200000"/>
              </a:lnSpc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688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619672" y="6050117"/>
            <a:ext cx="6705288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052736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F316F08-2DAC-473B-A7DD-04CED3074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22" y="1900043"/>
            <a:ext cx="8466356" cy="305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5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619672" y="6050117"/>
            <a:ext cx="6705288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052736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E618B92-ECAD-4FFD-8637-2B47A9D31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31" y="1772816"/>
            <a:ext cx="8355744" cy="317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8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619672" y="6050117"/>
            <a:ext cx="6705288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052736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9602116-14B1-4EC3-806D-E5488A315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72816"/>
            <a:ext cx="8074841" cy="18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02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619672" y="6050117"/>
            <a:ext cx="6705288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052736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73C3990-7263-4EF2-8C57-F42A41683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701627"/>
            <a:ext cx="8633021" cy="290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89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2915816" y="404664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8 ZEMĚDĚLCI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EFB2079-5D2F-465F-89E1-0982BC353318}"/>
              </a:ext>
            </a:extLst>
          </p:cNvPr>
          <p:cNvSpPr txBox="1"/>
          <p:nvPr/>
        </p:nvSpPr>
        <p:spPr>
          <a:xfrm>
            <a:off x="528704" y="1556792"/>
            <a:ext cx="8086592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dirty="0"/>
              <a:t>Maximální počet bodů: 120</a:t>
            </a:r>
          </a:p>
          <a:p>
            <a:pPr>
              <a:lnSpc>
                <a:spcPct val="150000"/>
              </a:lnSpc>
            </a:pPr>
            <a:r>
              <a:rPr lang="cs-CZ" dirty="0"/>
              <a:t>Minimální počet bodů: 60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Minimální výše způsobilých výdajů: 50 000,-</a:t>
            </a:r>
          </a:p>
          <a:p>
            <a:pPr>
              <a:lnSpc>
                <a:spcPct val="150000"/>
              </a:lnSpc>
            </a:pPr>
            <a:r>
              <a:rPr lang="cs-CZ" dirty="0"/>
              <a:t>Maximální výše způsobilých výdajů: 4 000 000,- 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8A974933-D35B-4760-A8C5-BDFBEEFAA19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1442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24B7AA4B-34C1-4875-948D-EB378BFDDF72}"/>
              </a:ext>
            </a:extLst>
          </p:cNvPr>
          <p:cNvSpPr txBox="1"/>
          <p:nvPr/>
        </p:nvSpPr>
        <p:spPr>
          <a:xfrm flipH="1">
            <a:off x="1547664" y="404664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F4FA6A8-4967-4FCD-9073-389EAD2D5F9E}"/>
              </a:ext>
            </a:extLst>
          </p:cNvPr>
          <p:cNvSpPr txBox="1"/>
          <p:nvPr/>
        </p:nvSpPr>
        <p:spPr>
          <a:xfrm>
            <a:off x="668448" y="1498937"/>
            <a:ext cx="8000244" cy="3234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19. 1 b) Podpora investic na založení nebo rozvoj nezemědělských činností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Vymezení </a:t>
            </a:r>
            <a:r>
              <a:rPr lang="cs-CZ" dirty="0" err="1"/>
              <a:t>Fiche</a:t>
            </a:r>
            <a:r>
              <a:rPr lang="cs-CZ" dirty="0"/>
              <a:t>: Podpora v rámci tohoto článku zahrnuje investice na založení a rozvoj nezemědělských činností.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dirty="0"/>
              <a:t>Oblasti podpory: Podporovány budou investice do vybraných nezemědělských činností dle Klasifikace ekonomických činností (CZ-NACE)27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Definice žadatele/příjemce dotace: </a:t>
            </a:r>
            <a:r>
              <a:rPr lang="cs-CZ" b="1" dirty="0"/>
              <a:t>Podnikatelské subjekty (FO a PO) </a:t>
            </a:r>
            <a:r>
              <a:rPr lang="cs-CZ" dirty="0"/>
              <a:t>- mikropodniky a malé podniky ve venkovských oblastech, ale i zemědělci.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7E2EE6DF-C20A-4AD0-BDCE-61F9E399566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2885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C103B341-F1B8-4ED6-96C0-E66765C5231F}"/>
              </a:ext>
            </a:extLst>
          </p:cNvPr>
          <p:cNvSpPr txBox="1"/>
          <p:nvPr/>
        </p:nvSpPr>
        <p:spPr>
          <a:xfrm>
            <a:off x="539552" y="836712"/>
            <a:ext cx="7872536" cy="461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Druh a výše dotace, režim podpory: 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Podpora je poskytována jako příspěvek na vynaložené způsobilé výdaje, a to ve výši: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− 25 % výdajů, ze kterých je stanovena dotace, pro velké podniky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− 35 % výdajů, ze kterých je stanovena dotace, pro střední podniky ( 50 až 250 zaměstnanců a bilanční suma nepřesahuje 43 mil EUR/rok)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− 45 % výdajů, ze kterých je stanovena dotace, pro malé podniky (do 50 zaměstnanců a bilanční suma do 10 mil EUR/rok)</a:t>
            </a:r>
          </a:p>
          <a:p>
            <a:pPr algn="just">
              <a:lnSpc>
                <a:spcPct val="150000"/>
              </a:lnSpc>
            </a:pPr>
            <a:endParaRPr lang="cs-CZ" dirty="0"/>
          </a:p>
          <a:p>
            <a:pPr algn="just">
              <a:lnSpc>
                <a:spcPct val="150000"/>
              </a:lnSpc>
            </a:pPr>
            <a:r>
              <a:rPr lang="cs-CZ" dirty="0"/>
              <a:t>Velikost podniku se určuje dle Přílohy I Nařízení Komise č. 651/2014 - viz Příloha 4 Pravidel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B0D28C2-0641-49BD-82BF-A71A75D0FEE2}"/>
              </a:ext>
            </a:extLst>
          </p:cNvPr>
          <p:cNvSpPr txBox="1"/>
          <p:nvPr/>
        </p:nvSpPr>
        <p:spPr>
          <a:xfrm flipH="1">
            <a:off x="1691680" y="3326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C055992C-633D-4AE8-AC1B-BF88C68B7F7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1095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2B0D28C2-0641-49BD-82BF-A71A75D0FEE2}"/>
              </a:ext>
            </a:extLst>
          </p:cNvPr>
          <p:cNvSpPr txBox="1"/>
          <p:nvPr/>
        </p:nvSpPr>
        <p:spPr>
          <a:xfrm flipH="1">
            <a:off x="1691680" y="71361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FB31571-EBC9-40FF-A112-20D7560C8C8C}"/>
              </a:ext>
            </a:extLst>
          </p:cNvPr>
          <p:cNvSpPr txBox="1"/>
          <p:nvPr/>
        </p:nvSpPr>
        <p:spPr>
          <a:xfrm>
            <a:off x="467544" y="1334255"/>
            <a:ext cx="8424936" cy="3927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cs-CZ" dirty="0"/>
              <a:t>Způsobilé výdaje: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1) stavební obnova (přestavba, modernizace, statické zabezpečení) či nová výstavba provozovny, kanceláře (včetně nezbytného zázemí pro zaměstnance) či malokapacitního ubytovacího zařízení (včetně stravování a dalších budov a ploch v rámci turistické infrastruktury, sportoviště a příslušné zázemí)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2) pořízení strojů, technologií a dalšího vybavení sloužícího pro nezemědělskou činnost (nákup zařízení, </a:t>
            </a:r>
            <a:r>
              <a:rPr lang="cs-CZ" b="1" dirty="0"/>
              <a:t>užitkových vozů kategorie N1</a:t>
            </a:r>
            <a:r>
              <a:rPr lang="cs-CZ" dirty="0"/>
              <a:t>, vybavení, hardware, software) v souvislosti s projektem (včetně montáže a zkoušky před uvedením pořizovaného majetku do stavu způsobilého k užívání)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7A57305-2ACA-4ECF-A7DC-0899312B951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7847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2B0D28C2-0641-49BD-82BF-A71A75D0FEE2}"/>
              </a:ext>
            </a:extLst>
          </p:cNvPr>
          <p:cNvSpPr txBox="1"/>
          <p:nvPr/>
        </p:nvSpPr>
        <p:spPr>
          <a:xfrm flipH="1">
            <a:off x="1691680" y="71361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FB31571-EBC9-40FF-A112-20D7560C8C8C}"/>
              </a:ext>
            </a:extLst>
          </p:cNvPr>
          <p:cNvSpPr txBox="1"/>
          <p:nvPr/>
        </p:nvSpPr>
        <p:spPr>
          <a:xfrm>
            <a:off x="467544" y="1334255"/>
            <a:ext cx="8424936" cy="223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cs-CZ" dirty="0"/>
              <a:t>Způsobilé výdaje:</a:t>
            </a:r>
          </a:p>
          <a:p>
            <a:pPr algn="just">
              <a:lnSpc>
                <a:spcPct val="150000"/>
              </a:lnSpc>
            </a:pPr>
            <a:r>
              <a:rPr lang="cs-CZ" dirty="0"/>
              <a:t>3) doplňující výdaje jako součást projektu (úprava povrchů, náklady na výstavbu odstavných a parkovacích stání, oplocení, nákup a výsadba doprovodné zeleně) – tvoří maximálně 30% výdajů, ze kterých je stanovena dotace.</a:t>
            </a:r>
          </a:p>
          <a:p>
            <a:pPr algn="just">
              <a:lnSpc>
                <a:spcPct val="200000"/>
              </a:lnSpc>
            </a:pPr>
            <a:r>
              <a:rPr lang="cs-CZ" dirty="0"/>
              <a:t>4) nákup nemovitosti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E1F52CA7-BF89-4468-810A-5DCA01B89D0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26230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148804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9CCB472-BA08-4F77-8A44-268427000EAF}"/>
              </a:ext>
            </a:extLst>
          </p:cNvPr>
          <p:cNvSpPr txBox="1"/>
          <p:nvPr/>
        </p:nvSpPr>
        <p:spPr>
          <a:xfrm flipH="1">
            <a:off x="1691680" y="71361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C2CAA11-3C5C-45BE-963D-739EFA05AA5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1FFF5B3-C016-4FF4-AD83-6D01E793C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24884"/>
            <a:ext cx="8648277" cy="320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14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148804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9CCB472-BA08-4F77-8A44-268427000EAF}"/>
              </a:ext>
            </a:extLst>
          </p:cNvPr>
          <p:cNvSpPr txBox="1"/>
          <p:nvPr/>
        </p:nvSpPr>
        <p:spPr>
          <a:xfrm flipH="1">
            <a:off x="1691680" y="71361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C2CAA11-3C5C-45BE-963D-739EFA05AA5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D587AAA-ACC9-425C-BDBF-7230D4A1E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85" y="1924151"/>
            <a:ext cx="8430827" cy="204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150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B18A4BCF-D3C7-45BF-98C7-6496953EC920}"/>
              </a:ext>
            </a:extLst>
          </p:cNvPr>
          <p:cNvSpPr txBox="1"/>
          <p:nvPr/>
        </p:nvSpPr>
        <p:spPr>
          <a:xfrm>
            <a:off x="495988" y="1148804"/>
            <a:ext cx="8152024" cy="56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/>
              <a:t>Preferenční kritéria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9CCB472-BA08-4F77-8A44-268427000EAF}"/>
              </a:ext>
            </a:extLst>
          </p:cNvPr>
          <p:cNvSpPr txBox="1"/>
          <p:nvPr/>
        </p:nvSpPr>
        <p:spPr>
          <a:xfrm flipH="1">
            <a:off x="1691680" y="71361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7C2CAA11-3C5C-45BE-963D-739EFA05AA5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3932A24A-022C-4BE2-8FA4-355F3E7C0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88" y="1844824"/>
            <a:ext cx="8388424" cy="282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4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2EFB2079-5D2F-465F-89E1-0982BC353318}"/>
              </a:ext>
            </a:extLst>
          </p:cNvPr>
          <p:cNvSpPr txBox="1"/>
          <p:nvPr/>
        </p:nvSpPr>
        <p:spPr>
          <a:xfrm>
            <a:off x="528704" y="1556792"/>
            <a:ext cx="8086592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dirty="0"/>
              <a:t>Maximální počet bodů: 90</a:t>
            </a:r>
          </a:p>
          <a:p>
            <a:pPr>
              <a:lnSpc>
                <a:spcPct val="150000"/>
              </a:lnSpc>
            </a:pPr>
            <a:r>
              <a:rPr lang="cs-CZ" dirty="0"/>
              <a:t>Minimální počet bodů: 10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Minimální výše způsobilých výdajů: 50 000,-</a:t>
            </a:r>
          </a:p>
          <a:p>
            <a:pPr>
              <a:lnSpc>
                <a:spcPct val="150000"/>
              </a:lnSpc>
            </a:pPr>
            <a:r>
              <a:rPr lang="cs-CZ" dirty="0"/>
              <a:t>Maximální výše způsobilých výdajů: 2 000 000,-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4DDD8AA-2249-4ED7-9969-68FA811197F6}"/>
              </a:ext>
            </a:extLst>
          </p:cNvPr>
          <p:cNvSpPr txBox="1"/>
          <p:nvPr/>
        </p:nvSpPr>
        <p:spPr>
          <a:xfrm flipH="1">
            <a:off x="1691680" y="62286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FICHE 10 NEZEMĚDĚLSKÉ AKTIVITY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C54FDB25-5715-45DE-8195-8B428C9875C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7957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8244D4E-8CC6-4398-AC3C-332349018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04" t="5201" r="10626" b="7068"/>
          <a:stretch/>
        </p:blipFill>
        <p:spPr>
          <a:xfrm>
            <a:off x="1121532" y="1057835"/>
            <a:ext cx="6900936" cy="4512478"/>
          </a:xfrm>
          <a:prstGeom prst="rect">
            <a:avLst/>
          </a:prstGeom>
        </p:spPr>
      </p:pic>
      <p:sp>
        <p:nvSpPr>
          <p:cNvPr id="5" name="Šipka: doleva 4">
            <a:extLst>
              <a:ext uri="{FF2B5EF4-FFF2-40B4-BE49-F238E27FC236}">
                <a16:creationId xmlns:a16="http://schemas.microsoft.com/office/drawing/2014/main" id="{08F100F1-50E4-42C8-A1AA-CEE077CB7027}"/>
              </a:ext>
            </a:extLst>
          </p:cNvPr>
          <p:cNvSpPr/>
          <p:nvPr/>
        </p:nvSpPr>
        <p:spPr>
          <a:xfrm>
            <a:off x="3557972" y="2564904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DE2483E4-7DB8-4B77-8CE0-6BDB3A8F4A35}"/>
              </a:ext>
            </a:extLst>
          </p:cNvPr>
          <p:cNvSpPr/>
          <p:nvPr/>
        </p:nvSpPr>
        <p:spPr>
          <a:xfrm>
            <a:off x="4847580" y="4771402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leva 6">
            <a:extLst>
              <a:ext uri="{FF2B5EF4-FFF2-40B4-BE49-F238E27FC236}">
                <a16:creationId xmlns:a16="http://schemas.microsoft.com/office/drawing/2014/main" id="{52BC2C29-51C9-470C-80FC-ECC56AD6C715}"/>
              </a:ext>
            </a:extLst>
          </p:cNvPr>
          <p:cNvSpPr/>
          <p:nvPr/>
        </p:nvSpPr>
        <p:spPr>
          <a:xfrm>
            <a:off x="4356472" y="3668153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F4DD6EC2-4846-4EBD-BED2-1E60B0F42756}"/>
              </a:ext>
            </a:extLst>
          </p:cNvPr>
          <p:cNvSpPr/>
          <p:nvPr/>
        </p:nvSpPr>
        <p:spPr>
          <a:xfrm>
            <a:off x="5004544" y="4214056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E616D5BF-B8F6-4C70-9683-D790ADABB1E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403648" y="6078026"/>
            <a:ext cx="6849304" cy="750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1C85DC34-F422-4274-AB00-C6FC4C2EFA9E}"/>
              </a:ext>
            </a:extLst>
          </p:cNvPr>
          <p:cNvSpPr txBox="1"/>
          <p:nvPr/>
        </p:nvSpPr>
        <p:spPr>
          <a:xfrm flipH="1">
            <a:off x="1037692" y="382583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Informace najdete zde …</a:t>
            </a:r>
          </a:p>
        </p:txBody>
      </p:sp>
    </p:spTree>
    <p:extLst>
      <p:ext uri="{BB962C8B-B14F-4D97-AF65-F5344CB8AC3E}">
        <p14:creationId xmlns:p14="http://schemas.microsoft.com/office/powerpoint/2010/main" val="2026760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87232"/>
          </a:xfrm>
        </p:spPr>
        <p:txBody>
          <a:bodyPr>
            <a:normAutofit/>
          </a:bodyPr>
          <a:lstStyle/>
          <a:p>
            <a:pPr algn="ctr"/>
            <a:br>
              <a:rPr lang="cs-CZ" dirty="0"/>
            </a:br>
            <a:r>
              <a:rPr lang="cs-CZ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 rozvoje venkova</a:t>
            </a:r>
            <a:endParaRPr lang="cs-CZ" b="1" noProof="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85" y="1556792"/>
            <a:ext cx="8229600" cy="452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1800" b="1" noProof="0" dirty="0"/>
              <a:t>PRV</a:t>
            </a:r>
            <a:r>
              <a:rPr lang="cs-CZ" sz="1800" noProof="0" dirty="0"/>
              <a:t> – čerpá prostředky  z EAFRD (spadá do SZP), součástí evropských strukturálních a investičních fondů (ESI)</a:t>
            </a:r>
          </a:p>
          <a:p>
            <a:pPr>
              <a:buNone/>
            </a:pPr>
            <a:r>
              <a:rPr lang="cs-CZ" sz="1800" dirty="0"/>
              <a:t> </a:t>
            </a:r>
          </a:p>
          <a:p>
            <a:pPr>
              <a:buNone/>
            </a:pPr>
            <a:r>
              <a:rPr lang="cs-CZ" sz="1800" noProof="0" dirty="0"/>
              <a:t>ŘO: </a:t>
            </a:r>
            <a:r>
              <a:rPr lang="cs-CZ" sz="1800" b="1" noProof="0" dirty="0" err="1"/>
              <a:t>MZe</a:t>
            </a:r>
            <a:endParaRPr lang="cs-CZ" sz="1800" b="1" noProof="0" dirty="0"/>
          </a:p>
          <a:p>
            <a:pPr>
              <a:buNone/>
            </a:pPr>
            <a:r>
              <a:rPr lang="cs-CZ" sz="1800" noProof="0" dirty="0"/>
              <a:t>zprostředkující: </a:t>
            </a:r>
            <a:r>
              <a:rPr lang="cs-CZ" sz="1800" b="1" noProof="0" dirty="0"/>
              <a:t>SZIF</a:t>
            </a:r>
          </a:p>
          <a:p>
            <a:pPr>
              <a:buNone/>
            </a:pPr>
            <a:endParaRPr lang="cs-CZ" sz="1800" noProof="0" dirty="0"/>
          </a:p>
          <a:p>
            <a:pPr>
              <a:buNone/>
            </a:pPr>
            <a:r>
              <a:rPr lang="cs-CZ" sz="1800" dirty="0"/>
              <a:t>Hlavní odlišnosti: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/>
              <a:t>administrace prostřednictvím </a:t>
            </a:r>
            <a:r>
              <a:rPr lang="cs-CZ" sz="1800" b="1" dirty="0">
                <a:solidFill>
                  <a:schemeClr val="accent2">
                    <a:lumMod val="50000"/>
                  </a:schemeClr>
                </a:solidFill>
              </a:rPr>
              <a:t>Portálu farmáře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/>
              <a:t>jedinečný formulář  žádosti (MAS, výzva i žadatel)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800" dirty="0"/>
              <a:t>příjem na SZIF není celoroční (do 31.8.2022)</a:t>
            </a:r>
          </a:p>
          <a:p>
            <a:pPr>
              <a:buNone/>
            </a:pPr>
            <a:endParaRPr lang="cs-CZ" noProof="0" dirty="0">
              <a:latin typeface="Calibri" pitchFamily="34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941CC4FB-EB5F-4ACC-AF26-C02346E31D8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845913" y="6060493"/>
            <a:ext cx="7848872" cy="823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6" y="1279984"/>
            <a:ext cx="9003636" cy="4298032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439652" y="476672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</a:rPr>
              <a:t>https://www.szif.cz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79D5A5A-8E09-41E8-B46B-E22603D8B77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48566" y="5844758"/>
            <a:ext cx="8646867" cy="1029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6060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Portál farmáře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6920C85C-1BEC-4C9C-9837-D8B11381330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58783" y="5828344"/>
            <a:ext cx="8646867" cy="1029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481E3C6-73F3-4F93-844D-E813E1DB446A}"/>
              </a:ext>
            </a:extLst>
          </p:cNvPr>
          <p:cNvSpPr txBox="1"/>
          <p:nvPr/>
        </p:nvSpPr>
        <p:spPr>
          <a:xfrm>
            <a:off x="390364" y="1706421"/>
            <a:ext cx="83632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cs typeface="Calibri" panose="020F0502020204030204" pitchFamily="34" charset="0"/>
              </a:rPr>
              <a:t>Přístup do Portálu farmáře (přihlašovací jméno a heslo) žadatel získá osobně na podatelně Regionálních odborů SZIF nebo prostřednictvím datové schránky žadatele o dotaci nebo e-Podatelny s elektronickým podpisem žadatele.</a:t>
            </a:r>
          </a:p>
          <a:p>
            <a:pPr algn="just"/>
            <a:endParaRPr lang="cs-CZ" dirty="0">
              <a:cs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dirty="0">
                <a:cs typeface="Calibri" panose="020F0502020204030204" pitchFamily="34" charset="0"/>
              </a:rPr>
              <a:t>Komunikační nástroj: přes systém založení nové žádosti, odesílání na MAS, odeslání na SZIF, podání změnových hlášení, doplňování žádosti dle pokynů ŘO, Žádosti o platbu</a:t>
            </a:r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17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65" y="268498"/>
            <a:ext cx="8016553" cy="5774709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CDF89EC1-CCEC-4314-BB6C-57A9C35A1E7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611560" y="6043207"/>
            <a:ext cx="8016552" cy="846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5909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33" y="692696"/>
            <a:ext cx="7906867" cy="4680520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373788C3-9104-46CD-A032-0B362558A8C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971600" y="5939338"/>
            <a:ext cx="7620000" cy="9186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38019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64" y="1052736"/>
            <a:ext cx="7296472" cy="3893425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7BC9BED-02BD-4A65-97BA-B33A7873FF6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103784" y="5939338"/>
            <a:ext cx="7296472" cy="9186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5505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314048"/>
            <a:ext cx="4032448" cy="122024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40D0E45-1610-40AC-8AB3-72F1FAEDC4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3" t="27600" r="8263" b="6601"/>
          <a:stretch/>
        </p:blipFill>
        <p:spPr>
          <a:xfrm>
            <a:off x="179512" y="1844824"/>
            <a:ext cx="8874017" cy="4089008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4E46DFCE-7DA5-474E-B52F-F6428D180261}"/>
              </a:ext>
            </a:extLst>
          </p:cNvPr>
          <p:cNvSpPr/>
          <p:nvPr/>
        </p:nvSpPr>
        <p:spPr>
          <a:xfrm>
            <a:off x="1691681" y="4221088"/>
            <a:ext cx="547260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515C5345-D2C6-4E56-856C-376ADAF2E1D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043608" y="6066296"/>
            <a:ext cx="7368480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7033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8690"/>
            <a:ext cx="8784976" cy="5867400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5A10CE8-5995-40F1-944F-2CB5DC68B00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755576" y="6076090"/>
            <a:ext cx="7776864" cy="7819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98252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548680"/>
            <a:ext cx="8424936" cy="5341598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369B609-83EC-47E4-B0E9-2B99CC46419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899592" y="6011346"/>
            <a:ext cx="7620000" cy="846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2380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2656"/>
            <a:ext cx="8767025" cy="4810125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471C959-0146-4D26-89B8-1506AE7614B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4676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404664"/>
            <a:ext cx="8352928" cy="5836439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F8D08F0-DBFA-45C3-9F8A-D08FA840AB6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829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76672"/>
            <a:ext cx="8712968" cy="5259898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E491A11E-5769-48AA-8192-701A520B6CE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7647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04664"/>
            <a:ext cx="7896405" cy="2808312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B3ED889F-E45E-4BED-AB82-B04DC0D86D5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2575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7809784" cy="4554076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404D9A3-2B81-46D0-82FE-6711FDA57D4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3081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764704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Uložit formulář do svého počítače a pak začít postupně vyplňovat !</a:t>
            </a:r>
          </a:p>
          <a:p>
            <a:endParaRPr lang="cs-CZ" sz="2800" dirty="0"/>
          </a:p>
          <a:p>
            <a:r>
              <a:rPr lang="cs-CZ" sz="2800" dirty="0"/>
              <a:t>- </a:t>
            </a:r>
            <a:r>
              <a:rPr lang="cs-CZ" sz="2400" dirty="0"/>
              <a:t>lze využít v nabídce MENU (na horní liště formuláře) – instruktážní list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2924944"/>
            <a:ext cx="9096375" cy="2952750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3BC02F4E-4524-4D99-9759-ACA312AF097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3779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75556" y="764704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Postupuje se dle pravidel Programu rozvoje venkova na období 2014-2020 platné pro rok 2022</a:t>
            </a:r>
          </a:p>
          <a:p>
            <a:endParaRPr lang="cs-CZ" dirty="0"/>
          </a:p>
          <a:p>
            <a:r>
              <a:rPr lang="cs-CZ" dirty="0"/>
              <a:t>Části:</a:t>
            </a:r>
          </a:p>
          <a:p>
            <a:pPr marL="342900" indent="-342900">
              <a:buAutoNum type="alphaUcPeriod"/>
            </a:pPr>
            <a:r>
              <a:rPr lang="cs-CZ" dirty="0"/>
              <a:t>Obecné  podmínky –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Společné podmínky  -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Specifické podmínky – pro jednotlivé </a:t>
            </a:r>
            <a:r>
              <a:rPr lang="cs-CZ" dirty="0" err="1"/>
              <a:t>fiche</a:t>
            </a:r>
            <a:r>
              <a:rPr lang="cs-CZ" dirty="0"/>
              <a:t> </a:t>
            </a:r>
          </a:p>
          <a:p>
            <a:pPr marL="342900" indent="-342900">
              <a:buAutoNum type="alphaUcPeriod"/>
            </a:pPr>
            <a:r>
              <a:rPr lang="cs-CZ" dirty="0"/>
              <a:t>Seznam příloh</a:t>
            </a:r>
          </a:p>
          <a:p>
            <a:pPr marL="342900" indent="-342900">
              <a:buAutoNum type="alphaUcPeriod"/>
            </a:pPr>
            <a:endParaRPr lang="cs-CZ" dirty="0"/>
          </a:p>
          <a:p>
            <a:r>
              <a:rPr lang="cs-CZ" dirty="0"/>
              <a:t>Pojmy:</a:t>
            </a:r>
          </a:p>
          <a:p>
            <a:endParaRPr lang="cs-CZ" dirty="0"/>
          </a:p>
          <a:p>
            <a:r>
              <a:rPr lang="cs-CZ" dirty="0"/>
              <a:t>Lhůta vázanosti – 5 let od převedení dotace na účet</a:t>
            </a:r>
          </a:p>
          <a:p>
            <a:endParaRPr lang="cs-CZ" dirty="0"/>
          </a:p>
          <a:p>
            <a:r>
              <a:rPr lang="cs-CZ" dirty="0"/>
              <a:t>Projekt = konkrétní, ucelený soubor aktivit, které vedou k dosažení měřitelného cíle (v rámci </a:t>
            </a:r>
            <a:r>
              <a:rPr lang="cs-CZ" dirty="0" err="1"/>
              <a:t>fiche</a:t>
            </a:r>
            <a:r>
              <a:rPr lang="cs-CZ" dirty="0"/>
              <a:t>), tvoří samostatný funkční celek</a:t>
            </a:r>
            <a:br>
              <a:rPr lang="cs-CZ" dirty="0"/>
            </a:br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EDC81F7-8A8A-406D-8037-5DA1DA71215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2784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620688"/>
            <a:ext cx="84969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/>
          </a:p>
          <a:p>
            <a:pPr algn="just"/>
            <a:r>
              <a:rPr lang="cs-CZ" dirty="0"/>
              <a:t>Podat v termínu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7.2. 2022 – 24.2.2022 – elektronicky přes PF na MAS, žádost nepodepisovat, podepisuje MAS</a:t>
            </a:r>
          </a:p>
          <a:p>
            <a:pPr marL="342900" indent="-342900" algn="just">
              <a:buAutoNum type="arabicPeriod"/>
            </a:pPr>
            <a:endParaRPr lang="cs-CZ" b="1" dirty="0">
              <a:solidFill>
                <a:srgbClr val="FF0000"/>
              </a:solidFill>
            </a:endParaRPr>
          </a:p>
          <a:p>
            <a:pPr algn="just"/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Vyplněný formulář JIŽ NELZE po podání na MAS MĚNIT !</a:t>
            </a:r>
          </a:p>
          <a:p>
            <a:pPr algn="just"/>
            <a:endParaRPr lang="cs-CZ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 algn="just">
              <a:buAutoNum type="arabicPeriod"/>
            </a:pPr>
            <a:r>
              <a:rPr lang="cs-CZ" dirty="0"/>
              <a:t>Administrativní kontrola na MAS (obsahová správnost, kontrola přijatelnosti) do 15 pracovních dní, nedostatky obdrží žadatel i s termínem opravy</a:t>
            </a:r>
          </a:p>
          <a:p>
            <a:pPr marL="342900" indent="-342900" algn="just">
              <a:buAutoNum type="arabicPeriod"/>
            </a:pPr>
            <a:r>
              <a:rPr lang="cs-CZ" dirty="0"/>
              <a:t>Věcné hodnocení – Výběrová komise MAS – do 20 pracovních dní od ukončení admin. kontroly</a:t>
            </a:r>
          </a:p>
          <a:p>
            <a:pPr marL="342900" indent="-342900" algn="just">
              <a:buAutoNum type="arabicPeriod"/>
            </a:pPr>
            <a:r>
              <a:rPr lang="cs-CZ" dirty="0"/>
              <a:t>Výběr projektů – podle pořadí a alokace </a:t>
            </a:r>
          </a:p>
          <a:p>
            <a:pPr marL="342900" indent="-342900" algn="just">
              <a:buAutoNum type="arabicPeriod"/>
            </a:pPr>
            <a:r>
              <a:rPr lang="cs-CZ" dirty="0"/>
              <a:t>Zaslání podepsané elektronické žádosti a příloh</a:t>
            </a:r>
          </a:p>
          <a:p>
            <a:pPr marL="342900" indent="-342900" algn="just">
              <a:buAutoNum type="arabicPeriod"/>
            </a:pPr>
            <a:r>
              <a:rPr lang="cs-CZ" dirty="0"/>
              <a:t>Žadatel žádost (podepsanou) a přílohy zasílá ze svého účtu na PF na SZIF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do 30.6.2022</a:t>
            </a:r>
          </a:p>
          <a:p>
            <a:pPr marL="342900" indent="-342900" algn="just">
              <a:buAutoNum type="arabicPeriod"/>
            </a:pPr>
            <a:r>
              <a:rPr lang="cs-CZ" dirty="0"/>
              <a:t>Možnost odvolání  (proti výsledku kontroly, proti hodnocení a postupům MAS) – písemně na MAS do 21 kalend. dnů, další přezkum lze podat na RO SZIF a Přezkumnou komisi </a:t>
            </a:r>
            <a:r>
              <a:rPr lang="cs-CZ" dirty="0" err="1"/>
              <a:t>Mze</a:t>
            </a:r>
            <a:endParaRPr lang="cs-CZ" dirty="0"/>
          </a:p>
          <a:p>
            <a:pPr marL="342900" indent="-342900">
              <a:buAutoNum type="arabicPeriod"/>
            </a:pPr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56775991-8F1D-46B6-9D6F-D8FACCFA2F6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DC9B211-CA6B-462C-B31B-EB5FD60423A1}"/>
              </a:ext>
            </a:extLst>
          </p:cNvPr>
          <p:cNvSpPr txBox="1"/>
          <p:nvPr/>
        </p:nvSpPr>
        <p:spPr>
          <a:xfrm flipH="1">
            <a:off x="2411760" y="328300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ADMINISTRACE ŽÁDOSTI</a:t>
            </a:r>
          </a:p>
        </p:txBody>
      </p:sp>
    </p:spTree>
    <p:extLst>
      <p:ext uri="{BB962C8B-B14F-4D97-AF65-F5344CB8AC3E}">
        <p14:creationId xmlns:p14="http://schemas.microsoft.com/office/powerpoint/2010/main" val="26535830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1051426"/>
            <a:ext cx="864096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7"/>
            </a:pPr>
            <a:r>
              <a:rPr lang="cs-CZ" dirty="0"/>
              <a:t>Registrace na RO SZIF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7"/>
            </a:pPr>
            <a:r>
              <a:rPr lang="cs-CZ" dirty="0"/>
              <a:t>Administrativní kontrola na RO SZIF Hradec Králové (Schválení se zveřejňuje na www SZIF)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7"/>
            </a:pPr>
            <a:r>
              <a:rPr lang="cs-CZ" dirty="0"/>
              <a:t>Podpis Dohody – žadatel osobně na RO SZIF, přílohy - potvrzení o bezdlužnosti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7"/>
            </a:pPr>
            <a:r>
              <a:rPr lang="cs-CZ" dirty="0"/>
              <a:t>Realizace projektu (předchází cenový marketing, nebo výběrové řízení), realizace dle harmonogramu, obecně do 24 měsíců od podpisu Dohody – pozor na kritéria MAS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 startAt="7"/>
            </a:pPr>
            <a:r>
              <a:rPr lang="cs-CZ" dirty="0"/>
              <a:t>Změny – formou hlášení o změnách  - formulář (doporučení – konzultovat včas na MAS)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2"/>
            </a:pPr>
            <a:r>
              <a:rPr lang="cs-CZ" dirty="0"/>
              <a:t>Účtování – správné, průkazné, srozumitelné účetní doklady – vše vést jako INVESTICE, samostatná analytická účetní evidence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12"/>
            </a:pPr>
            <a:r>
              <a:rPr lang="cs-CZ" dirty="0"/>
              <a:t>Žádost o platbu</a:t>
            </a:r>
          </a:p>
          <a:p>
            <a:pPr algn="just">
              <a:lnSpc>
                <a:spcPct val="150000"/>
              </a:lnSpc>
            </a:pPr>
            <a:endParaRPr lang="cs-CZ" dirty="0"/>
          </a:p>
          <a:p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514CA8D-4834-448C-B83F-4CE777BE0D9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1E7235D-AB66-441F-B417-207890C71559}"/>
              </a:ext>
            </a:extLst>
          </p:cNvPr>
          <p:cNvSpPr txBox="1"/>
          <p:nvPr/>
        </p:nvSpPr>
        <p:spPr>
          <a:xfrm flipH="1">
            <a:off x="2627784" y="620688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ADMINISTRACE ŽÁDOSTI</a:t>
            </a:r>
          </a:p>
        </p:txBody>
      </p:sp>
    </p:spTree>
    <p:extLst>
      <p:ext uri="{BB962C8B-B14F-4D97-AF65-F5344CB8AC3E}">
        <p14:creationId xmlns:p14="http://schemas.microsoft.com/office/powerpoint/2010/main" val="2900407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908720"/>
            <a:ext cx="7704856" cy="3096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Formulář se vygeneruje z účtu Portálu Farmáře žadatele – součástí je soupiska účetních dokladů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Nejprve na MAS – min. 15 dní před termínem na SZIF, vše už musí být uhrazené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Skutečně prokázané výdaje – platit přes účet žadatele, max. 100 tis. Kč za projekt lze uhradit v hotovosti !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B2865D5B-5077-4383-A7B9-8506631A649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72DF3521-0FF8-457C-8B40-1C5FF9C8BF30}"/>
              </a:ext>
            </a:extLst>
          </p:cNvPr>
          <p:cNvSpPr txBox="1"/>
          <p:nvPr/>
        </p:nvSpPr>
        <p:spPr>
          <a:xfrm flipH="1">
            <a:off x="1439652" y="616332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ADMINISTRACE ŽÁDOSTI O PLATBU</a:t>
            </a:r>
          </a:p>
        </p:txBody>
      </p:sp>
    </p:spTree>
    <p:extLst>
      <p:ext uri="{BB962C8B-B14F-4D97-AF65-F5344CB8AC3E}">
        <p14:creationId xmlns:p14="http://schemas.microsoft.com/office/powerpoint/2010/main" val="12724616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764704"/>
            <a:ext cx="813690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Žadatel zabezpečuje financování z vlastních zdrojů, dotace ex post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Nelze souběh dotací, lze využít úvěr i PGRLF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Realizace projektu max. 2 roky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Uchování dokladů – 10 let od poskytnutí dotace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Žadatel nesmí být v likvidaci, nedluží FÚ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Předmět projektu – provozován výhradně žadatelem a ve vlastnictví žadatele po celou lhůtu vázanosti projektu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Dotace na způsobilé výdaje, ceny odpovídají cenám v místě a čase obvyklým, kladné zhodnocení aspektů: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cs-CZ" dirty="0"/>
              <a:t>Hospodárnosti (dodržení limitů, co nejnižší náklady)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cs-CZ" dirty="0"/>
              <a:t>Efektivnosti (rozsah, kvalita a přínos s co nejnižšími náklady)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cs-CZ" dirty="0"/>
              <a:t>Účelnost (dosažení cíle)</a:t>
            </a:r>
          </a:p>
          <a:p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03B9F61-5FB5-45AA-A402-805A1A13101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7C80464-E982-4C79-887A-798EBA1EF765}"/>
              </a:ext>
            </a:extLst>
          </p:cNvPr>
          <p:cNvSpPr txBox="1"/>
          <p:nvPr/>
        </p:nvSpPr>
        <p:spPr>
          <a:xfrm flipH="1">
            <a:off x="2483768" y="47231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SPOLEČNÉ PODMÍNKY</a:t>
            </a:r>
          </a:p>
        </p:txBody>
      </p:sp>
    </p:spTree>
    <p:extLst>
      <p:ext uri="{BB962C8B-B14F-4D97-AF65-F5344CB8AC3E}">
        <p14:creationId xmlns:p14="http://schemas.microsoft.com/office/powerpoint/2010/main" val="26162073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764703"/>
            <a:ext cx="806489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b="1" dirty="0"/>
              <a:t>Stavební výdaje </a:t>
            </a:r>
            <a:r>
              <a:rPr lang="cs-CZ" dirty="0"/>
              <a:t>– max. sazby dle katalogů ÚRS Praha, RTS, </a:t>
            </a:r>
            <a:r>
              <a:rPr lang="cs-CZ" dirty="0" err="1"/>
              <a:t>Callida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U nákupu nemovitosti (přímá vazba na projekt) – znalecký posudek (ne starší než 6 měsíců před podáním na MAS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Na některé výdaje jsou limity – viz příloha č.3 (str. 112-117)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Výdaje vznikly nejdříve ke dni podání na MAS, uhrazeny nejpozději k datu podání </a:t>
            </a:r>
            <a:r>
              <a:rPr lang="cs-CZ" dirty="0" err="1"/>
              <a:t>ŽoP</a:t>
            </a:r>
            <a:r>
              <a:rPr lang="cs-CZ" dirty="0"/>
              <a:t> na MAS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NELZE:</a:t>
            </a:r>
          </a:p>
          <a:p>
            <a:pPr algn="just"/>
            <a:r>
              <a:rPr lang="cs-CZ" dirty="0"/>
              <a:t>Použitý majetek (stroje a zařízení: nepoužitý majetek - nebyl vyroben 3 roky před podáním na MAS a nebyl používán), nákup zvířat, platební nároky, jednoleté rostliny, osiva, sadba, krmiva, hnojiva, prostředky na ochranu rostlin, DPH u plátců, prosté nahrazení investice, kotle na biomasu, </a:t>
            </a:r>
            <a:r>
              <a:rPr lang="cs-CZ" dirty="0" err="1"/>
              <a:t>Bioplynky</a:t>
            </a:r>
            <a:r>
              <a:rPr lang="cs-CZ" dirty="0"/>
              <a:t>, závlahové systémy, studny, vrty, včelařství, med, produkty rybolovu a akvakultury, obnova vinic, oplocení  vinic a sadů, nákup vozidel L.M,N, technologie pro výrobu el. energie, provozní náklady včetně spotřebního materiálu, objekty pro stroje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841D458F-82B0-4A9A-8E3D-0E4F96935F6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D559750-A575-421C-B49B-2B0AE9A16BB6}"/>
              </a:ext>
            </a:extLst>
          </p:cNvPr>
          <p:cNvSpPr txBox="1"/>
          <p:nvPr/>
        </p:nvSpPr>
        <p:spPr>
          <a:xfrm flipH="1">
            <a:off x="2555776" y="332656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SPOLEČNÉ PODMÍNKY</a:t>
            </a:r>
          </a:p>
        </p:txBody>
      </p:sp>
    </p:spTree>
    <p:extLst>
      <p:ext uri="{BB962C8B-B14F-4D97-AF65-F5344CB8AC3E}">
        <p14:creationId xmlns:p14="http://schemas.microsoft.com/office/powerpoint/2010/main" val="16667375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03548" y="954008"/>
            <a:ext cx="81369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u="sng" dirty="0"/>
              <a:t>Dle pravidel: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Stavební povolení /jiné opatření Stavebního úřadu  - pravomocné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Stavebním úřadem ověřená projektová dokumentace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Půdorys stavby /dispozice technologie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Katastrální mapa s vyznačením lokalizace projektu (měřítko, název </a:t>
            </a:r>
            <a:r>
              <a:rPr lang="cs-CZ" dirty="0" err="1"/>
              <a:t>k.ú</a:t>
            </a:r>
            <a:r>
              <a:rPr lang="cs-CZ" dirty="0"/>
              <a:t>.)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Formuláře pro posouzení FZ – lze poslat rovnou na SZIF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Fotodokumentace aktuálního stavu místa realizace (ne u mobilních strojů)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cs-CZ" dirty="0"/>
              <a:t>Znalecký posudek (u nákupu nemovitosti)</a:t>
            </a:r>
          </a:p>
          <a:p>
            <a:endParaRPr lang="cs-CZ" dirty="0"/>
          </a:p>
          <a:p>
            <a:r>
              <a:rPr lang="cs-CZ" dirty="0"/>
              <a:t>V souladu s aktuálními pravidly – </a:t>
            </a:r>
            <a:r>
              <a:rPr lang="cs-CZ" dirty="0">
                <a:hlinkClick r:id="rId2"/>
              </a:rPr>
              <a:t>dostupné na stránkách MAS</a:t>
            </a:r>
            <a:endParaRPr lang="cs-CZ" dirty="0"/>
          </a:p>
          <a:p>
            <a:r>
              <a:rPr lang="cs-CZ" dirty="0"/>
              <a:t>Po proplacení – v době udržitelnosti</a:t>
            </a:r>
          </a:p>
          <a:p>
            <a:endParaRPr lang="cs-CZ" dirty="0"/>
          </a:p>
          <a:p>
            <a:r>
              <a:rPr lang="cs-CZ" dirty="0"/>
              <a:t>Povinnost předkládat údaje pro monitoring – monitorovací zpráva – přes PF  - odeslat do 31.7.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1A7224A-B26C-4A22-A5B4-D708DF63156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33F0EF8-9690-4A7D-844E-C007E7A5AFD4}"/>
              </a:ext>
            </a:extLst>
          </p:cNvPr>
          <p:cNvSpPr txBox="1"/>
          <p:nvPr/>
        </p:nvSpPr>
        <p:spPr>
          <a:xfrm flipH="1">
            <a:off x="2555776" y="405328"/>
            <a:ext cx="6336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PŘÍLOHY K ŽÁDOSTI</a:t>
            </a:r>
          </a:p>
        </p:txBody>
      </p:sp>
    </p:spTree>
    <p:extLst>
      <p:ext uri="{BB962C8B-B14F-4D97-AF65-F5344CB8AC3E}">
        <p14:creationId xmlns:p14="http://schemas.microsoft.com/office/powerpoint/2010/main" val="4033460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0">
            <a:extLst>
              <a:ext uri="{FF2B5EF4-FFF2-40B4-BE49-F238E27FC236}">
                <a16:creationId xmlns:a16="http://schemas.microsoft.com/office/drawing/2014/main" id="{3F24A09B-713F-43FC-AB6E-B88083968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rgbClr val="395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13" y="1406942"/>
            <a:ext cx="3130428" cy="55778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cs-CZ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KONTAKTY</a:t>
            </a: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9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4" name="Straight Connector 12">
            <a:extLst>
              <a:ext uri="{FF2B5EF4-FFF2-40B4-BE49-F238E27FC236}">
                <a16:creationId xmlns:a16="http://schemas.microsoft.com/office/drawing/2014/main" id="{0B91AB35-C3B4-4B70-B3DD-13D63B7DA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0481" y="2423149"/>
            <a:ext cx="0" cy="201168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4185303" y="6165304"/>
            <a:ext cx="4958697" cy="61065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F13A36BB-6C13-4488-A43D-C1487A5BB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-47260"/>
            <a:ext cx="827584" cy="1117041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46F7C34-293A-493A-AED4-9A13A903E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634761"/>
            <a:ext cx="827584" cy="1168112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3D58941-D65A-4A7C-92AD-DCB0611DF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207" y="128799"/>
            <a:ext cx="687717" cy="970692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D24956AA-4B5C-43F2-8587-0089761764F5}"/>
              </a:ext>
            </a:extLst>
          </p:cNvPr>
          <p:cNvSpPr txBox="1"/>
          <p:nvPr/>
        </p:nvSpPr>
        <p:spPr>
          <a:xfrm>
            <a:off x="4378651" y="1099491"/>
            <a:ext cx="4572000" cy="309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dirty="0"/>
          </a:p>
          <a:p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Bc. Jana Štěpánková</a:t>
            </a:r>
          </a:p>
          <a:p>
            <a:pPr>
              <a:lnSpc>
                <a:spcPct val="150000"/>
              </a:lnSpc>
            </a:pPr>
            <a:r>
              <a:rPr lang="cs-CZ" dirty="0"/>
              <a:t>tel.: 720 988 767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konzultační hodiny po telefonické dohodě</a:t>
            </a:r>
          </a:p>
          <a:p>
            <a:pPr>
              <a:lnSpc>
                <a:spcPct val="150000"/>
              </a:lnSpc>
            </a:pPr>
            <a:endParaRPr lang="cs-CZ" dirty="0"/>
          </a:p>
          <a:p>
            <a:pPr>
              <a:lnSpc>
                <a:spcPct val="150000"/>
              </a:lnSpc>
            </a:pPr>
            <a:r>
              <a:rPr lang="cs-CZ" dirty="0"/>
              <a:t>jana.stepankova@hradeckyvenkov.cz</a:t>
            </a:r>
          </a:p>
        </p:txBody>
      </p:sp>
    </p:spTree>
    <p:extLst>
      <p:ext uri="{BB962C8B-B14F-4D97-AF65-F5344CB8AC3E}">
        <p14:creationId xmlns:p14="http://schemas.microsoft.com/office/powerpoint/2010/main" val="176360910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6DF699FC55AD49BA3D5CFA3FBE20C0" ma:contentTypeVersion="11" ma:contentTypeDescription="Vytvoří nový dokument" ma:contentTypeScope="" ma:versionID="19a787cf0ad72c6f17c9d22ac0b9f9c3">
  <xsd:schema xmlns:xsd="http://www.w3.org/2001/XMLSchema" xmlns:xs="http://www.w3.org/2001/XMLSchema" xmlns:p="http://schemas.microsoft.com/office/2006/metadata/properties" xmlns:ns2="425708ab-9255-4c66-848e-72be7f18ca5d" targetNamespace="http://schemas.microsoft.com/office/2006/metadata/properties" ma:root="true" ma:fieldsID="5164845348aef03c16fdd3120a6dd5a0" ns2:_="">
    <xsd:import namespace="425708ab-9255-4c66-848e-72be7f18ca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708ab-9255-4c66-848e-72be7f18ca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8C5AF0-2663-4C23-8E9D-AD5C488F715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FBA549-5A82-4F8D-A53E-644BE97E4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5708ab-9255-4c66-848e-72be7f18ca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069055-A851-4DDF-AD9B-B6FB90ED93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2136</Words>
  <Application>Microsoft Office PowerPoint</Application>
  <PresentationFormat>Předvádění na obrazovce (4:3)</PresentationFormat>
  <Paragraphs>213</Paragraphs>
  <Slides>47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47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Wingdings</vt:lpstr>
      <vt:lpstr>Motiv Office</vt:lpstr>
      <vt:lpstr>8. VÝZVA MAS HRADECKÝ VENKOV PROGRAM ROZVOJE VENKOVA    Seminář pro žadatele a příjemce </vt:lpstr>
      <vt:lpstr>OBSAH    </vt:lpstr>
      <vt:lpstr>Výzva č. 8    </vt:lpstr>
      <vt:lpstr>Výzva č. 8    </vt:lpstr>
      <vt:lpstr>Výzva č. 8    </vt:lpstr>
      <vt:lpstr>Výzva č. 8    </vt:lpstr>
      <vt:lpstr>FICHE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Program rozvoje venkova</vt:lpstr>
      <vt:lpstr>Prezentace aplikace PowerPoint</vt:lpstr>
      <vt:lpstr>Portál farmáře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KONTAKTY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2014-11-03T20:49:08Z</dcterms:created>
  <dcterms:modified xsi:type="dcterms:W3CDTF">2022-02-01T13:54:34Z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TC101079719990</vt:lpwstr>
  </property>
  <property fmtid="{D5CDD505-2E9C-101B-9397-08002B2CF9AE}" pid="3" name="ContentTypeId">
    <vt:lpwstr>0x0101005F6DF699FC55AD49BA3D5CFA3FBE20C0</vt:lpwstr>
  </property>
</Properties>
</file>