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18" r:id="rId2"/>
  </p:sldMasterIdLst>
  <p:notesMasterIdLst>
    <p:notesMasterId r:id="rId31"/>
  </p:notesMasterIdLst>
  <p:sldIdLst>
    <p:sldId id="344" r:id="rId3"/>
    <p:sldId id="345" r:id="rId4"/>
    <p:sldId id="258" r:id="rId5"/>
    <p:sldId id="289" r:id="rId6"/>
    <p:sldId id="297" r:id="rId7"/>
    <p:sldId id="290" r:id="rId8"/>
    <p:sldId id="318" r:id="rId9"/>
    <p:sldId id="319" r:id="rId10"/>
    <p:sldId id="320" r:id="rId11"/>
    <p:sldId id="321" r:id="rId12"/>
    <p:sldId id="322" r:id="rId13"/>
    <p:sldId id="323" r:id="rId14"/>
    <p:sldId id="324" r:id="rId15"/>
    <p:sldId id="325" r:id="rId16"/>
    <p:sldId id="333" r:id="rId17"/>
    <p:sldId id="326" r:id="rId18"/>
    <p:sldId id="329" r:id="rId19"/>
    <p:sldId id="330" r:id="rId20"/>
    <p:sldId id="306" r:id="rId21"/>
    <p:sldId id="343" r:id="rId22"/>
    <p:sldId id="334" r:id="rId23"/>
    <p:sldId id="335" r:id="rId24"/>
    <p:sldId id="336" r:id="rId25"/>
    <p:sldId id="338" r:id="rId26"/>
    <p:sldId id="339" r:id="rId27"/>
    <p:sldId id="340" r:id="rId28"/>
    <p:sldId id="341" r:id="rId29"/>
    <p:sldId id="342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40" autoAdjust="0"/>
    <p:restoredTop sz="94673" autoAdjust="0"/>
  </p:normalViewPr>
  <p:slideViewPr>
    <p:cSldViewPr>
      <p:cViewPr varScale="1">
        <p:scale>
          <a:sx n="114" d="100"/>
          <a:sy n="114" d="100"/>
        </p:scale>
        <p:origin x="144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8287AA-0D99-42CE-A71B-10FA9908BBF8}" type="datetimeFigureOut">
              <a:rPr lang="en-US" smtClean="0"/>
              <a:pPr/>
              <a:t>4/6/2021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C167DB-EFF0-400D-96A1-6799F871DE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431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167DB-EFF0-400D-96A1-6799F871DE5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4/6/2021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269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4/6/2021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en-US" smtClean="0"/>
              <a:pPr algn="ctr"/>
              <a:t>‹#›</a:t>
            </a:fld>
            <a:endParaRPr lang="en-US" sz="1600" baseline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5220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4/6/2021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en-US" smtClean="0"/>
              <a:pPr algn="ctr"/>
              <a:t>‹#›</a:t>
            </a:fld>
            <a:endParaRPr lang="en-US" sz="1600" baseline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857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4/6/2021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1635-7AB6-4A02-8F63-2344453D2D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188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4/6/2021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1635-7AB6-4A02-8F63-2344453D2D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250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4/6/2021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en-US" smtClean="0"/>
              <a:pPr algn="ctr"/>
              <a:t>‹#›</a:t>
            </a:fld>
            <a:endParaRPr lang="en-US" sz="1600" baseline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290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4/6/2021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1635-7AB6-4A02-8F63-2344453D2D8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864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4/6/2021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601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4/6/2021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346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4/6/2021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en-US" smtClean="0"/>
              <a:pPr algn="ctr"/>
              <a:t>‹#›</a:t>
            </a:fld>
            <a:endParaRPr lang="en-US" sz="1600" baseline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381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4/6/2021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en-US" smtClean="0"/>
              <a:pPr algn="ctr"/>
              <a:t>‹#›</a:t>
            </a:fld>
            <a:endParaRPr lang="en-US" sz="1600" baseline="0" dirty="0">
              <a:solidFill>
                <a:schemeClr val="tx2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663888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4/6/2021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en-US" smtClean="0"/>
              <a:pPr algn="ctr"/>
              <a:t>‹#›</a:t>
            </a:fld>
            <a:endParaRPr lang="en-US" sz="1600" baseline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2391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4/6/2021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en-US" smtClean="0"/>
              <a:pPr algn="ctr"/>
              <a:t>‹#›</a:t>
            </a:fld>
            <a:endParaRPr lang="en-US" sz="1600" baseline="0" dirty="0">
              <a:solidFill>
                <a:schemeClr val="tx2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60659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4/6/2021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en-US" smtClean="0"/>
              <a:pPr algn="ctr"/>
              <a:t>‹#›</a:t>
            </a:fld>
            <a:endParaRPr lang="en-US" sz="1600" baseline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8835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4/6/2021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1635-7AB6-4A02-8F63-2344453D2D8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5311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A480D-CB17-4C49-BB2A-C7514E1C7CEA}" type="datetimeFigureOut">
              <a:rPr lang="en-US" smtClean="0"/>
              <a:pPr/>
              <a:t>4/6/2021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B1635-7AB6-4A02-8F63-2344453D2D8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64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A480D-CB17-4C49-BB2A-C7514E1C7CEA}" type="datetimeFigureOut">
              <a:rPr lang="en-US" smtClean="0"/>
              <a:pPr/>
              <a:t>4/6/2021</a:t>
            </a:fld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algn="ctr"/>
            <a:fld id="{CEAB1635-7AB6-4A02-8F63-2344453D2D84}" type="slidenum">
              <a:rPr lang="en-US" smtClean="0"/>
              <a:pPr algn="ctr"/>
              <a:t>‹#›</a:t>
            </a:fld>
            <a:endParaRPr lang="en-US" sz="1600" baseline="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970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szif.cz/cs/CmDocument?rid=%2Fapa_anon%2Fcs%2Fdokumenty_ke_stazeni%2Fprv2014%2Fopatreni%2Fleader%2F1921%2F1608280817318.pdf" TargetMode="Externa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0FA5E1-B081-4102-9482-CBD4404F9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571" y="1844823"/>
            <a:ext cx="8066857" cy="4259560"/>
          </a:xfrm>
        </p:spPr>
        <p:txBody>
          <a:bodyPr>
            <a:normAutofit fontScale="90000"/>
          </a:bodyPr>
          <a:lstStyle/>
          <a:p>
            <a:pPr algn="ctr"/>
            <a:r>
              <a:rPr lang="cs-CZ" dirty="0">
                <a:solidFill>
                  <a:schemeClr val="accent2">
                    <a:lumMod val="75000"/>
                  </a:schemeClr>
                </a:solidFill>
              </a:rPr>
              <a:t>7. VÝZVA MAS HRADECKÝ VENKOV PROGRAM ROZVOJE VENKOVA</a:t>
            </a:r>
            <a:br>
              <a:rPr lang="cs-CZ" dirty="0">
                <a:solidFill>
                  <a:schemeClr val="accent2">
                    <a:lumMod val="75000"/>
                  </a:schemeClr>
                </a:solidFill>
              </a:rPr>
            </a:br>
            <a:br>
              <a:rPr lang="cs-CZ" dirty="0"/>
            </a:br>
            <a:r>
              <a:rPr lang="cs-CZ" dirty="0"/>
              <a:t>REKREAČNÍ FUNKCE LESA</a:t>
            </a:r>
            <a:br>
              <a:rPr lang="cs-CZ" dirty="0"/>
            </a:br>
            <a:r>
              <a:rPr lang="nb-NO" dirty="0"/>
              <a:t>Článek 25 Neproduktivní investice v lesích</a:t>
            </a:r>
            <a:br>
              <a:rPr lang="cs-CZ" dirty="0"/>
            </a:br>
            <a:br>
              <a:rPr lang="cs-CZ" dirty="0"/>
            </a:br>
            <a:r>
              <a:rPr lang="cs-CZ" dirty="0"/>
              <a:t>Seminář pro žadatele a příjemce</a:t>
            </a:r>
            <a:br>
              <a:rPr lang="cs-CZ" dirty="0"/>
            </a:b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7C7CFE78-325B-45EC-BF74-BB9AB869EF8D}"/>
              </a:ext>
            </a:extLst>
          </p:cNvPr>
          <p:cNvSpPr txBox="1"/>
          <p:nvPr/>
        </p:nvSpPr>
        <p:spPr>
          <a:xfrm>
            <a:off x="3131840" y="5445224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6. 4. 2021 </a:t>
            </a:r>
            <a:r>
              <a:rPr lang="cs-CZ" dirty="0" err="1"/>
              <a:t>MěÚ</a:t>
            </a:r>
            <a:r>
              <a:rPr lang="cs-CZ" dirty="0"/>
              <a:t> Nechanice</a:t>
            </a:r>
          </a:p>
        </p:txBody>
      </p:sp>
      <p:pic>
        <p:nvPicPr>
          <p:cNvPr id="5" name="Picture 8" descr="Hradecký venkov, o.p.s.">
            <a:extLst>
              <a:ext uri="{FF2B5EF4-FFF2-40B4-BE49-F238E27FC236}">
                <a16:creationId xmlns:a16="http://schemas.microsoft.com/office/drawing/2014/main" id="{31D77E7B-141F-4EA9-A189-C3D340803B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7510"/>
            <a:ext cx="1716087" cy="119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">
            <a:extLst>
              <a:ext uri="{FF2B5EF4-FFF2-40B4-BE49-F238E27FC236}">
                <a16:creationId xmlns:a16="http://schemas.microsoft.com/office/drawing/2014/main" id="{08FB3831-F22A-4479-A710-858E125F383A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251520" y="5836916"/>
            <a:ext cx="8646867" cy="10296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17394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F1B32C8E-A753-478F-8C3C-8BFD59B3A0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63" t="5200" r="12988" b="6601"/>
          <a:stretch/>
        </p:blipFill>
        <p:spPr>
          <a:xfrm>
            <a:off x="155509" y="5986"/>
            <a:ext cx="8832982" cy="6048672"/>
          </a:xfrm>
          <a:prstGeom prst="rect">
            <a:avLst/>
          </a:prstGeom>
        </p:spPr>
      </p:pic>
      <p:sp>
        <p:nvSpPr>
          <p:cNvPr id="5" name="Šipka: doleva 4">
            <a:extLst>
              <a:ext uri="{FF2B5EF4-FFF2-40B4-BE49-F238E27FC236}">
                <a16:creationId xmlns:a16="http://schemas.microsoft.com/office/drawing/2014/main" id="{08F100F1-50E4-42C8-A1AA-CEE077CB7027}"/>
              </a:ext>
            </a:extLst>
          </p:cNvPr>
          <p:cNvSpPr/>
          <p:nvPr/>
        </p:nvSpPr>
        <p:spPr>
          <a:xfrm>
            <a:off x="3308572" y="2605580"/>
            <a:ext cx="1296144" cy="21602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Šipka: doleva 5">
            <a:extLst>
              <a:ext uri="{FF2B5EF4-FFF2-40B4-BE49-F238E27FC236}">
                <a16:creationId xmlns:a16="http://schemas.microsoft.com/office/drawing/2014/main" id="{DE2483E4-7DB8-4B77-8CE0-6BDB3A8F4A35}"/>
              </a:ext>
            </a:extLst>
          </p:cNvPr>
          <p:cNvSpPr/>
          <p:nvPr/>
        </p:nvSpPr>
        <p:spPr>
          <a:xfrm>
            <a:off x="4604716" y="5637222"/>
            <a:ext cx="1296144" cy="21602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Šipka: doleva 6">
            <a:extLst>
              <a:ext uri="{FF2B5EF4-FFF2-40B4-BE49-F238E27FC236}">
                <a16:creationId xmlns:a16="http://schemas.microsoft.com/office/drawing/2014/main" id="{52BC2C29-51C9-470C-80FC-ECC56AD6C715}"/>
              </a:ext>
            </a:extLst>
          </p:cNvPr>
          <p:cNvSpPr/>
          <p:nvPr/>
        </p:nvSpPr>
        <p:spPr>
          <a:xfrm>
            <a:off x="4753473" y="4005064"/>
            <a:ext cx="1296144" cy="21602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Šipka: doleva 7">
            <a:extLst>
              <a:ext uri="{FF2B5EF4-FFF2-40B4-BE49-F238E27FC236}">
                <a16:creationId xmlns:a16="http://schemas.microsoft.com/office/drawing/2014/main" id="{F4DD6EC2-4846-4EBD-BED2-1E60B0F42756}"/>
              </a:ext>
            </a:extLst>
          </p:cNvPr>
          <p:cNvSpPr/>
          <p:nvPr/>
        </p:nvSpPr>
        <p:spPr>
          <a:xfrm>
            <a:off x="5148064" y="5157192"/>
            <a:ext cx="1296144" cy="21602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" name="Picture 1">
            <a:extLst>
              <a:ext uri="{FF2B5EF4-FFF2-40B4-BE49-F238E27FC236}">
                <a16:creationId xmlns:a16="http://schemas.microsoft.com/office/drawing/2014/main" id="{019A27DB-894B-4673-B2E6-245ACC6DB552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668448" y="6117252"/>
            <a:ext cx="7872536" cy="7266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44505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087232"/>
          </a:xfrm>
        </p:spPr>
        <p:txBody>
          <a:bodyPr>
            <a:normAutofit fontScale="90000"/>
          </a:bodyPr>
          <a:lstStyle/>
          <a:p>
            <a:pPr algn="ctr"/>
            <a:br>
              <a:rPr lang="cs-CZ" dirty="0"/>
            </a:br>
            <a:r>
              <a:rPr lang="cs-CZ" dirty="0"/>
              <a:t>Program rozvoje venkova</a:t>
            </a:r>
            <a:endParaRPr lang="cs-CZ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85" y="1556792"/>
            <a:ext cx="8229600" cy="45262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000" b="1" noProof="0" dirty="0">
                <a:latin typeface="Calibri" pitchFamily="34" charset="0"/>
              </a:rPr>
              <a:t>PRV</a:t>
            </a:r>
            <a:r>
              <a:rPr lang="cs-CZ" sz="2000" noProof="0" dirty="0">
                <a:latin typeface="Calibri" pitchFamily="34" charset="0"/>
              </a:rPr>
              <a:t> – čerpá prostředky  z EAFRD (spadá do SZP), součástí evropských strukturálních a investičních fondů (ESI)</a:t>
            </a:r>
          </a:p>
          <a:p>
            <a:pPr>
              <a:buNone/>
            </a:pPr>
            <a:r>
              <a:rPr lang="cs-CZ" sz="2000" dirty="0">
                <a:latin typeface="Calibri" pitchFamily="34" charset="0"/>
              </a:rPr>
              <a:t> </a:t>
            </a:r>
          </a:p>
          <a:p>
            <a:pPr>
              <a:buNone/>
            </a:pPr>
            <a:r>
              <a:rPr lang="cs-CZ" sz="2000" noProof="0" dirty="0">
                <a:latin typeface="Calibri" pitchFamily="34" charset="0"/>
              </a:rPr>
              <a:t>ŘO: </a:t>
            </a:r>
            <a:r>
              <a:rPr lang="cs-CZ" sz="2000" b="1" noProof="0" dirty="0" err="1">
                <a:latin typeface="Calibri" pitchFamily="34" charset="0"/>
              </a:rPr>
              <a:t>MZe</a:t>
            </a:r>
            <a:endParaRPr lang="cs-CZ" sz="2000" b="1" noProof="0" dirty="0">
              <a:latin typeface="Calibri" pitchFamily="34" charset="0"/>
            </a:endParaRPr>
          </a:p>
          <a:p>
            <a:pPr>
              <a:buNone/>
            </a:pPr>
            <a:r>
              <a:rPr lang="cs-CZ" sz="2000" noProof="0" dirty="0">
                <a:latin typeface="Calibri" pitchFamily="34" charset="0"/>
              </a:rPr>
              <a:t>zprostředkující: </a:t>
            </a:r>
            <a:r>
              <a:rPr lang="cs-CZ" sz="2000" b="1" noProof="0" dirty="0">
                <a:latin typeface="Calibri" pitchFamily="34" charset="0"/>
              </a:rPr>
              <a:t>SZIF</a:t>
            </a:r>
          </a:p>
          <a:p>
            <a:pPr>
              <a:buNone/>
            </a:pPr>
            <a:endParaRPr lang="cs-CZ" sz="2000" noProof="0" dirty="0">
              <a:latin typeface="Calibri" pitchFamily="34" charset="0"/>
            </a:endParaRPr>
          </a:p>
          <a:p>
            <a:pPr>
              <a:buNone/>
            </a:pPr>
            <a:r>
              <a:rPr lang="cs-CZ" sz="2000" dirty="0">
                <a:latin typeface="Calibri" pitchFamily="34" charset="0"/>
              </a:rPr>
              <a:t>Hlavní odlišnosti: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000" dirty="0">
                <a:latin typeface="Calibri" pitchFamily="34" charset="0"/>
              </a:rPr>
              <a:t>administrace prostřednictvím </a:t>
            </a:r>
            <a:r>
              <a:rPr lang="cs-CZ" sz="2000" b="1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</a:rPr>
              <a:t>Portálu farmáře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000" dirty="0">
                <a:latin typeface="Calibri" pitchFamily="34" charset="0"/>
              </a:rPr>
              <a:t>jedinečný formulář  žádosti (MAS, výzva i žadatel)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sz="2000" dirty="0">
                <a:latin typeface="Calibri" pitchFamily="34" charset="0"/>
              </a:rPr>
              <a:t>příjem na SZIF není celoroční (do 31.8.2018)</a:t>
            </a:r>
          </a:p>
          <a:p>
            <a:pPr>
              <a:buNone/>
            </a:pPr>
            <a:endParaRPr lang="cs-CZ" noProof="0" dirty="0">
              <a:latin typeface="Calibri" pitchFamily="34" charset="0"/>
            </a:endParaRP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941CC4FB-EB5F-4ACC-AF26-C02346E31D82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845913" y="6060493"/>
            <a:ext cx="7848872" cy="8238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Portál farmáře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487978" y="1700808"/>
            <a:ext cx="818847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2 „složky“ – </a:t>
            </a:r>
            <a:r>
              <a:rPr lang="cs-CZ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MZe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, SZIF</a:t>
            </a:r>
          </a:p>
          <a:p>
            <a:endParaRPr lang="cs-CZ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Nás zajímá PF SZIF</a:t>
            </a:r>
          </a:p>
          <a:p>
            <a:pPr marL="457200" indent="-457200">
              <a:buFontTx/>
              <a:buChar char="-"/>
            </a:pP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Individuální údaje žadatelů o dotaci</a:t>
            </a:r>
          </a:p>
          <a:p>
            <a:pPr marL="457200" indent="-457200">
              <a:buFontTx/>
              <a:buChar char="-"/>
            </a:pPr>
            <a:endParaRPr lang="cs-CZ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Tx/>
              <a:buChar char="-"/>
            </a:pP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Přístup: (jméno, heslo) – </a:t>
            </a:r>
            <a:r>
              <a:rPr lang="cs-CZ" sz="20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 SZIF -oddělení příjmu žádostí a LPIS (bývalé ZA): 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Hradec Králové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6920C85C-1BEC-4C9C-9837-D8B113813306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258783" y="5828344"/>
            <a:ext cx="8646867" cy="10296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4217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0" y="1219200"/>
            <a:ext cx="9258300" cy="4419600"/>
          </a:xfrm>
          <a:prstGeom prst="rect">
            <a:avLst/>
          </a:prstGeom>
        </p:spPr>
      </p:pic>
      <p:sp>
        <p:nvSpPr>
          <p:cNvPr id="2" name="TextovéPole 1"/>
          <p:cNvSpPr txBox="1"/>
          <p:nvPr/>
        </p:nvSpPr>
        <p:spPr>
          <a:xfrm>
            <a:off x="1439652" y="476672"/>
            <a:ext cx="6264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FF0000"/>
                </a:solidFill>
              </a:rPr>
              <a:t>https://www.szif.cz</a:t>
            </a: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F79D5A5A-8E09-41E8-B46B-E22603D8B770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248566" y="5844758"/>
            <a:ext cx="8646867" cy="10296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96060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Portál farmáře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457200" y="1628800"/>
            <a:ext cx="836327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Žadatel – ze svého přístupu si vygeneruje formulář Žádost o dotaci – pozor:  svůj přístup, </a:t>
            </a:r>
            <a:r>
              <a:rPr lang="cs-CZ" sz="20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najít správnou MAS a výzvu</a:t>
            </a:r>
          </a:p>
          <a:p>
            <a:endParaRPr lang="cs-CZ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informační systém </a:t>
            </a:r>
            <a:r>
              <a:rPr lang="cs-CZ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MZe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 , přes systém stažení žádosti, odeslání na MAS, odesláni na SZIF, změnová hlášení, Žádosti o platbu, komunikační nástroj</a:t>
            </a:r>
          </a:p>
          <a:p>
            <a:endParaRPr lang="cs-CZ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3ABB1C7E-3F82-4CBC-AF18-38B8B2CB2DEF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315402" y="5828344"/>
            <a:ext cx="8646867" cy="10296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550585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13" y="44624"/>
            <a:ext cx="8575174" cy="6177111"/>
          </a:xfrm>
          <a:prstGeom prst="rect">
            <a:avLst/>
          </a:prstGeom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CDF89EC1-CCEC-4314-BB6C-57A9C35A1E78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611560" y="6043207"/>
            <a:ext cx="8016552" cy="8466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55909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90" y="620688"/>
            <a:ext cx="8880020" cy="5256584"/>
          </a:xfrm>
          <a:prstGeom prst="rect">
            <a:avLst/>
          </a:prstGeom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373788C3-9104-46CD-A032-0B362558A8C9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971600" y="5939338"/>
            <a:ext cx="7620000" cy="9186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438019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052736"/>
            <a:ext cx="8568952" cy="4572425"/>
          </a:xfrm>
          <a:prstGeom prst="rect">
            <a:avLst/>
          </a:prstGeom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F7BC9BED-02BD-4A65-97BA-B33A7873FF61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103784" y="5939338"/>
            <a:ext cx="7296472" cy="9186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15505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7" y="420112"/>
            <a:ext cx="4032448" cy="1220240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D40D0E45-1610-40AC-8AB3-72F1FAEDC4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413" t="27600" r="8263" b="6601"/>
          <a:stretch/>
        </p:blipFill>
        <p:spPr>
          <a:xfrm>
            <a:off x="0" y="1772816"/>
            <a:ext cx="9030290" cy="4161016"/>
          </a:xfrm>
          <a:prstGeom prst="rect">
            <a:avLst/>
          </a:prstGeom>
        </p:spPr>
      </p:pic>
      <p:sp>
        <p:nvSpPr>
          <p:cNvPr id="5" name="Ovál 4">
            <a:extLst>
              <a:ext uri="{FF2B5EF4-FFF2-40B4-BE49-F238E27FC236}">
                <a16:creationId xmlns:a16="http://schemas.microsoft.com/office/drawing/2014/main" id="{4E46DFCE-7DA5-474E-B52F-F6428D180261}"/>
              </a:ext>
            </a:extLst>
          </p:cNvPr>
          <p:cNvSpPr/>
          <p:nvPr/>
        </p:nvSpPr>
        <p:spPr>
          <a:xfrm>
            <a:off x="1691681" y="4221088"/>
            <a:ext cx="5472608" cy="7920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515C5345-D2C6-4E56-856C-376ADAF2E1DD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043608" y="6066296"/>
            <a:ext cx="7368480" cy="7920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270339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08690"/>
            <a:ext cx="8784976" cy="5867400"/>
          </a:xfrm>
          <a:prstGeom prst="rect">
            <a:avLst/>
          </a:prstGeom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05A10CE8-5995-40F1-944F-2CB5DC68B00D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755576" y="6076090"/>
            <a:ext cx="7776864" cy="7819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098252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32" y="548680"/>
            <a:ext cx="8424936" cy="5341598"/>
          </a:xfrm>
          <a:prstGeom prst="rect">
            <a:avLst/>
          </a:prstGeom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F369B609-83EC-47E4-B0E9-2B99CC464197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899592" y="6011346"/>
            <a:ext cx="7620000" cy="8466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823801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332656"/>
            <a:ext cx="8767025" cy="4810125"/>
          </a:xfrm>
          <a:prstGeom prst="rect">
            <a:avLst/>
          </a:prstGeom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7471C959-0146-4D26-89B8-1506AE7614BF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259632" y="6083354"/>
            <a:ext cx="6936432" cy="7746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746766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88640"/>
            <a:ext cx="8208912" cy="6048673"/>
          </a:xfrm>
          <a:prstGeom prst="rect">
            <a:avLst/>
          </a:prstGeom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FF8D08F0-DBFA-45C3-9F8A-D08FA840AB64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259632" y="6083354"/>
            <a:ext cx="6936432" cy="7746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28293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88640"/>
            <a:ext cx="6624736" cy="5498984"/>
          </a:xfrm>
          <a:prstGeom prst="rect">
            <a:avLst/>
          </a:prstGeom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E491A11E-5769-48AA-8192-701A520B6CEA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259632" y="6083354"/>
            <a:ext cx="6936432" cy="7746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676477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548680"/>
            <a:ext cx="8085056" cy="5359499"/>
          </a:xfrm>
          <a:prstGeom prst="rect">
            <a:avLst/>
          </a:prstGeom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6AE044E7-4846-40E3-B327-6723AE554C71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259632" y="6083354"/>
            <a:ext cx="6936432" cy="7746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916005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404664"/>
            <a:ext cx="7896405" cy="2808312"/>
          </a:xfrm>
          <a:prstGeom prst="rect">
            <a:avLst/>
          </a:prstGeom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B3ED889F-E45E-4BED-AB82-B04DC0D86D53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259632" y="6083354"/>
            <a:ext cx="6936432" cy="7746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225751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052736"/>
            <a:ext cx="7809784" cy="4554076"/>
          </a:xfrm>
          <a:prstGeom prst="rect">
            <a:avLst/>
          </a:prstGeom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2404D9A3-2B81-46D0-82FE-6711FDA57D46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259632" y="6083354"/>
            <a:ext cx="6936432" cy="7746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730814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83568" y="764704"/>
            <a:ext cx="7200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/>
              <a:t>Uložit formulář do svého počítače a pak začít postupně vyplňovat !</a:t>
            </a:r>
          </a:p>
          <a:p>
            <a:endParaRPr lang="cs-CZ" sz="2800" dirty="0"/>
          </a:p>
          <a:p>
            <a:r>
              <a:rPr lang="cs-CZ" sz="2800" dirty="0"/>
              <a:t>- </a:t>
            </a:r>
            <a:r>
              <a:rPr lang="cs-CZ" sz="2400" dirty="0"/>
              <a:t>lze využít v nabídce MENU (na horní liště formuláře) – instruktážní list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" y="2924944"/>
            <a:ext cx="9096375" cy="2952750"/>
          </a:xfrm>
          <a:prstGeom prst="rect">
            <a:avLst/>
          </a:prstGeom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3BC02F4E-4524-4D99-9759-ACA312AF0975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259632" y="6083354"/>
            <a:ext cx="6936432" cy="7746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637791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755576" y="620688"/>
            <a:ext cx="7416824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/>
              <a:t>Pravidla pro žadatele 19.2.1. Podpora provádění  operací v rámci strategie komunitně vedeného místního rozvoje</a:t>
            </a:r>
            <a:r>
              <a:rPr lang="cs-CZ" dirty="0"/>
              <a:t> – </a:t>
            </a:r>
            <a:r>
              <a:rPr lang="cs-CZ" b="1" dirty="0">
                <a:solidFill>
                  <a:srgbClr val="FF0000"/>
                </a:solidFill>
                <a:hlinkClick r:id="rId2"/>
              </a:rPr>
              <a:t>aktualizace k 17.12.2020</a:t>
            </a:r>
            <a:endParaRPr lang="cs-CZ" b="1" dirty="0">
              <a:solidFill>
                <a:srgbClr val="FF0000"/>
              </a:solidFill>
            </a:endParaRPr>
          </a:p>
          <a:p>
            <a:endParaRPr lang="cs-CZ" b="1" dirty="0">
              <a:solidFill>
                <a:srgbClr val="FF0000"/>
              </a:solidFill>
            </a:endParaRPr>
          </a:p>
          <a:p>
            <a:endParaRPr lang="cs-CZ" dirty="0"/>
          </a:p>
          <a:p>
            <a:r>
              <a:rPr lang="cs-CZ" dirty="0"/>
              <a:t>Části:</a:t>
            </a:r>
          </a:p>
          <a:p>
            <a:pPr marL="342900" indent="-342900">
              <a:buAutoNum type="alphaUcPeriod"/>
            </a:pPr>
            <a:r>
              <a:rPr lang="cs-CZ" dirty="0"/>
              <a:t>Obecné  podmínky – pro všechny </a:t>
            </a:r>
            <a:r>
              <a:rPr lang="cs-CZ" dirty="0" err="1"/>
              <a:t>fiche</a:t>
            </a:r>
            <a:endParaRPr lang="cs-CZ" dirty="0"/>
          </a:p>
          <a:p>
            <a:pPr marL="342900" indent="-342900">
              <a:buAutoNum type="alphaUcPeriod"/>
            </a:pPr>
            <a:r>
              <a:rPr lang="cs-CZ" dirty="0"/>
              <a:t>Společné podmínky  - pro všechny </a:t>
            </a:r>
            <a:r>
              <a:rPr lang="cs-CZ" dirty="0" err="1"/>
              <a:t>fiche</a:t>
            </a:r>
            <a:endParaRPr lang="cs-CZ" dirty="0"/>
          </a:p>
          <a:p>
            <a:pPr marL="342900" indent="-342900">
              <a:buAutoNum type="alphaUcPeriod"/>
            </a:pPr>
            <a:r>
              <a:rPr lang="cs-CZ" dirty="0"/>
              <a:t>Specifické podmínky – pro jednotlivé </a:t>
            </a:r>
            <a:r>
              <a:rPr lang="cs-CZ" dirty="0" err="1"/>
              <a:t>fiche</a:t>
            </a:r>
            <a:r>
              <a:rPr lang="cs-CZ" dirty="0"/>
              <a:t> </a:t>
            </a:r>
          </a:p>
          <a:p>
            <a:pPr marL="342900" indent="-342900">
              <a:buAutoNum type="alphaUcPeriod"/>
            </a:pPr>
            <a:r>
              <a:rPr lang="cs-CZ" dirty="0"/>
              <a:t>Seznam příloh</a:t>
            </a:r>
          </a:p>
          <a:p>
            <a:pPr marL="342900" indent="-342900">
              <a:buAutoNum type="alphaUcPeriod"/>
            </a:pPr>
            <a:endParaRPr lang="cs-CZ" dirty="0"/>
          </a:p>
          <a:p>
            <a:r>
              <a:rPr lang="cs-CZ" dirty="0"/>
              <a:t>Pojmy:</a:t>
            </a:r>
          </a:p>
          <a:p>
            <a:r>
              <a:rPr lang="cs-CZ" dirty="0"/>
              <a:t>Lhůta vázanosti – 5 let od převedení dotace na účet</a:t>
            </a:r>
          </a:p>
          <a:p>
            <a:endParaRPr lang="cs-CZ" dirty="0"/>
          </a:p>
          <a:p>
            <a:r>
              <a:rPr lang="cs-CZ" dirty="0"/>
              <a:t>Projekt = konkrétní, ucelený soubor aktivit, které vedou k dosažení měřitelného cíle (v rámci </a:t>
            </a:r>
            <a:r>
              <a:rPr lang="cs-CZ" dirty="0" err="1"/>
              <a:t>fiche</a:t>
            </a:r>
            <a:r>
              <a:rPr lang="cs-CZ" dirty="0"/>
              <a:t>), tvoří samostatný funkční celek</a:t>
            </a:r>
            <a:br>
              <a:rPr lang="cs-CZ" dirty="0"/>
            </a:br>
            <a:endParaRPr lang="cs-CZ" dirty="0"/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6EDC81F7-8A8A-406D-8037-5DA1DA712152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259632" y="6083354"/>
            <a:ext cx="6936432" cy="7746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027841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755576" y="620688"/>
            <a:ext cx="7632848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/>
              <a:t>Administrace žádosti</a:t>
            </a:r>
          </a:p>
          <a:p>
            <a:r>
              <a:rPr lang="cs-CZ" dirty="0"/>
              <a:t>- </a:t>
            </a:r>
          </a:p>
          <a:p>
            <a:pPr marL="342900" indent="-342900">
              <a:buAutoNum type="arabicPeriod"/>
            </a:pPr>
            <a:r>
              <a:rPr lang="cs-CZ" dirty="0"/>
              <a:t>Podat v termínu </a:t>
            </a:r>
            <a:r>
              <a:rPr lang="cs-CZ" b="1" dirty="0">
                <a:solidFill>
                  <a:srgbClr val="FF0000"/>
                </a:solidFill>
              </a:rPr>
              <a:t>15.4. 2021 – 1.5.2021 – elektronicky na MAS, přes PF</a:t>
            </a:r>
          </a:p>
          <a:p>
            <a:pPr marL="342900" indent="-342900">
              <a:buAutoNum type="arabicPeriod"/>
            </a:pPr>
            <a:endParaRPr lang="cs-CZ" b="1" dirty="0">
              <a:solidFill>
                <a:srgbClr val="FF0000"/>
              </a:solidFill>
            </a:endParaRPr>
          </a:p>
          <a:p>
            <a:r>
              <a:rPr lang="cs-CZ" b="1" dirty="0">
                <a:solidFill>
                  <a:srgbClr val="FF0000"/>
                </a:solidFill>
              </a:rPr>
              <a:t>Vyplní formulář – NELZE JIŽ MĚNIT !</a:t>
            </a:r>
          </a:p>
          <a:p>
            <a:pPr marL="342900" indent="-342900">
              <a:buAutoNum type="arabicPeriod"/>
            </a:pPr>
            <a:r>
              <a:rPr lang="cs-CZ" dirty="0"/>
              <a:t>Administrativní kontrola na MAS (obsahová správnost, kontrola přijatelnosti) – 15 PD, nedostatky obdrží žadatel i s termínem opravy</a:t>
            </a:r>
          </a:p>
          <a:p>
            <a:pPr marL="342900" indent="-342900">
              <a:buAutoNum type="arabicPeriod"/>
            </a:pPr>
            <a:r>
              <a:rPr lang="cs-CZ" dirty="0"/>
              <a:t>Věcné hodnocení –– Výběrová komise MAS – do 20 PD od ukončení </a:t>
            </a:r>
            <a:r>
              <a:rPr lang="cs-CZ" dirty="0" err="1"/>
              <a:t>admin</a:t>
            </a:r>
            <a:r>
              <a:rPr lang="cs-CZ" dirty="0"/>
              <a:t>. kontroly - </a:t>
            </a:r>
            <a:r>
              <a:rPr lang="cs-CZ" dirty="0">
                <a:solidFill>
                  <a:srgbClr val="FF0000"/>
                </a:solidFill>
              </a:rPr>
              <a:t>bodování a pořadí – přiznané body se musí dodržet – jsou pro žadatele závazná !!!!</a:t>
            </a:r>
            <a:endParaRPr lang="cs-CZ" dirty="0"/>
          </a:p>
          <a:p>
            <a:pPr marL="342900" indent="-342900">
              <a:buAutoNum type="arabicPeriod"/>
            </a:pPr>
            <a:r>
              <a:rPr lang="cs-CZ" dirty="0"/>
              <a:t>4. Výběr projektů – podle pořadí a alokace </a:t>
            </a:r>
          </a:p>
          <a:p>
            <a:pPr marL="342900" indent="-342900">
              <a:buAutoNum type="arabicPeriod"/>
            </a:pPr>
            <a:r>
              <a:rPr lang="cs-CZ" dirty="0" err="1"/>
              <a:t>Info</a:t>
            </a:r>
            <a:r>
              <a:rPr lang="cs-CZ" dirty="0"/>
              <a:t> žadatelům – zaslání podepsané elektronické žádosti a verifikovaných příloh</a:t>
            </a:r>
          </a:p>
          <a:p>
            <a:pPr marL="342900" indent="-342900">
              <a:buAutoNum type="arabicPeriod"/>
            </a:pPr>
            <a:r>
              <a:rPr lang="cs-CZ" dirty="0"/>
              <a:t>Žadatel žádost (podepsanou) a přílohy zasílá ze svého účtu na PF  na SZIF </a:t>
            </a:r>
            <a:r>
              <a:rPr lang="cs-CZ" b="1" dirty="0">
                <a:solidFill>
                  <a:srgbClr val="FF0000"/>
                </a:solidFill>
              </a:rPr>
              <a:t>do 31.7.2021</a:t>
            </a:r>
          </a:p>
          <a:p>
            <a:pPr marL="342900" indent="-342900">
              <a:buAutoNum type="arabicPeriod"/>
            </a:pPr>
            <a:r>
              <a:rPr lang="cs-CZ" dirty="0"/>
              <a:t>Možnost odvolání  (proti výsledku kontroly, proti hodnocení a postupům MAS) – písemně na MAS do 21 kalend. Dnů, další přezkum lze podat na RO SZIF a Přezkumní komisi </a:t>
            </a:r>
            <a:r>
              <a:rPr lang="cs-CZ" dirty="0" err="1"/>
              <a:t>Mze</a:t>
            </a:r>
            <a:endParaRPr lang="cs-CZ" dirty="0"/>
          </a:p>
          <a:p>
            <a:pPr marL="342900" indent="-342900">
              <a:buAutoNum type="arabicPeriod"/>
            </a:pPr>
            <a:endParaRPr lang="cs-CZ" dirty="0"/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56775991-8F1D-46B6-9D6F-D8FACCFA2F63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259632" y="6083354"/>
            <a:ext cx="6936432" cy="7746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535830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83568" y="764704"/>
            <a:ext cx="756084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Administrace žádosti</a:t>
            </a:r>
          </a:p>
          <a:p>
            <a:endParaRPr lang="cs-CZ" dirty="0"/>
          </a:p>
          <a:p>
            <a:r>
              <a:rPr lang="cs-CZ" dirty="0"/>
              <a:t>8. Registrace na RO SZIF </a:t>
            </a:r>
          </a:p>
          <a:p>
            <a:r>
              <a:rPr lang="cs-CZ" dirty="0"/>
              <a:t>9. Administrativní kontrola na RO SZIF Hradec Králové</a:t>
            </a:r>
          </a:p>
          <a:p>
            <a:endParaRPr lang="cs-CZ" dirty="0"/>
          </a:p>
          <a:p>
            <a:r>
              <a:rPr lang="cs-CZ" dirty="0"/>
              <a:t>Pokud nedostatky – vyzve se žadatel k doplnění – přes PF s termínem, žadatel doplnění pošle e- mailem na MAS – ta zkontroluje a podepsané vrátí žadateli – ten odešle přes PF na SZIF</a:t>
            </a:r>
          </a:p>
          <a:p>
            <a:endParaRPr lang="cs-CZ" dirty="0"/>
          </a:p>
          <a:p>
            <a:r>
              <a:rPr lang="cs-CZ" dirty="0"/>
              <a:t>Schválení se zveřejňuje na www SZIF </a:t>
            </a:r>
          </a:p>
          <a:p>
            <a:r>
              <a:rPr lang="cs-CZ" dirty="0"/>
              <a:t>10. </a:t>
            </a:r>
            <a:r>
              <a:rPr lang="cs-CZ" dirty="0">
                <a:solidFill>
                  <a:srgbClr val="FF0000"/>
                </a:solidFill>
              </a:rPr>
              <a:t>Podpis Dohody </a:t>
            </a:r>
            <a:r>
              <a:rPr lang="cs-CZ" dirty="0"/>
              <a:t>– žadatel osobně na RO SZIF, přílohy- potvrzení o bezdlužnosti</a:t>
            </a:r>
          </a:p>
          <a:p>
            <a:r>
              <a:rPr lang="cs-CZ" dirty="0"/>
              <a:t>11. </a:t>
            </a:r>
            <a:r>
              <a:rPr lang="cs-CZ" dirty="0">
                <a:solidFill>
                  <a:srgbClr val="FF0000"/>
                </a:solidFill>
              </a:rPr>
              <a:t>Realizace projektu </a:t>
            </a:r>
            <a:r>
              <a:rPr lang="cs-CZ" dirty="0"/>
              <a:t>(první úkon – objednávka, podpis smlouvy  - lze zahájit po registraci na MAS – předchází cenový marketing /výběrové řízení), realizace dle harmonogramu, obecně do 24 měsíců od podpisu Dohody – pozor na kritéria MAS</a:t>
            </a:r>
          </a:p>
          <a:p>
            <a:r>
              <a:rPr lang="cs-CZ" dirty="0"/>
              <a:t>12. Změny – formou hlášení o změnách  - formulář (doporučení – konzultovat včas na MAS)</a:t>
            </a:r>
          </a:p>
          <a:p>
            <a:endParaRPr lang="cs-CZ" dirty="0"/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6514CA8D-4834-448C-B83F-4CE777BE0D97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259632" y="6083354"/>
            <a:ext cx="6936432" cy="7746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004070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755576" y="908720"/>
            <a:ext cx="770485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u="sng" dirty="0">
                <a:solidFill>
                  <a:srgbClr val="00B0F0"/>
                </a:solidFill>
              </a:rPr>
              <a:t>13. Účtování – správné, průkazné, srozumitelné účetní doklady – vše vést jako INVESTICE, samostatná analytická účetní evidence</a:t>
            </a:r>
          </a:p>
          <a:p>
            <a:r>
              <a:rPr lang="cs-CZ" u="sng" dirty="0">
                <a:solidFill>
                  <a:srgbClr val="00B0F0"/>
                </a:solidFill>
              </a:rPr>
              <a:t>Archivace – 10 let !</a:t>
            </a:r>
          </a:p>
          <a:p>
            <a:endParaRPr lang="cs-CZ" dirty="0"/>
          </a:p>
          <a:p>
            <a:r>
              <a:rPr lang="cs-CZ" dirty="0"/>
              <a:t>14. Žádost o platbu</a:t>
            </a:r>
          </a:p>
          <a:p>
            <a:r>
              <a:rPr lang="cs-CZ" dirty="0"/>
              <a:t>Formulář – vygeneruje se z účtu PF žadatele – součástí je soupiska účetních dokladů</a:t>
            </a:r>
          </a:p>
          <a:p>
            <a:pPr marL="285750" indent="-285750">
              <a:buFontTx/>
              <a:buChar char="-"/>
            </a:pPr>
            <a:r>
              <a:rPr lang="cs-CZ" dirty="0"/>
              <a:t>Nejprve na MAS – min. 15 dní před termínem na SZIF, vše už musí být uhrazené</a:t>
            </a:r>
          </a:p>
          <a:p>
            <a:pPr marL="285750" indent="-285750">
              <a:buFontTx/>
              <a:buChar char="-"/>
            </a:pPr>
            <a:r>
              <a:rPr lang="cs-CZ" dirty="0"/>
              <a:t>Skutečně prokázané výdaje – platit přes účet žadatele, max. 100 tis. Kč za projekt lze uhradit v hotovosti !</a:t>
            </a:r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B2865D5B-5077-4383-A7B9-8506631A6495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259632" y="6083354"/>
            <a:ext cx="6936432" cy="7746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724616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251520" y="764704"/>
            <a:ext cx="8712968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/>
              <a:t>Společné podmínky</a:t>
            </a:r>
          </a:p>
          <a:p>
            <a:endParaRPr lang="cs-CZ" dirty="0"/>
          </a:p>
          <a:p>
            <a:r>
              <a:rPr lang="cs-CZ" sz="2000" dirty="0"/>
              <a:t>Žadatel zabezpečuje financování z vlastních zdrojů, </a:t>
            </a:r>
            <a:r>
              <a:rPr lang="cs-CZ" sz="2000" dirty="0">
                <a:solidFill>
                  <a:srgbClr val="FF0000"/>
                </a:solidFill>
              </a:rPr>
              <a:t>dotace ex post</a:t>
            </a:r>
          </a:p>
          <a:p>
            <a:r>
              <a:rPr lang="cs-CZ" sz="2000" dirty="0"/>
              <a:t>Nelze souběh dotací, lze využít úvěr i PGRLF</a:t>
            </a:r>
          </a:p>
          <a:p>
            <a:r>
              <a:rPr lang="cs-CZ" sz="2000" dirty="0">
                <a:solidFill>
                  <a:srgbClr val="FF0000"/>
                </a:solidFill>
              </a:rPr>
              <a:t>Uchování dokladů – 10 let od poskytnutí dotace</a:t>
            </a:r>
          </a:p>
          <a:p>
            <a:endParaRPr lang="cs-CZ" sz="2000" dirty="0"/>
          </a:p>
          <a:p>
            <a:r>
              <a:rPr lang="cs-CZ" sz="2000" dirty="0"/>
              <a:t>Žadatel nesmí být v likvidaci, nedluží FÚ</a:t>
            </a:r>
          </a:p>
          <a:p>
            <a:endParaRPr lang="cs-CZ" sz="2000" dirty="0"/>
          </a:p>
          <a:p>
            <a:r>
              <a:rPr lang="cs-CZ" sz="2000" dirty="0"/>
              <a:t>Předmět projektu – provozován výhradně žadatelem a ve vlastnictví žadatele po celou lhůtu vázanosti projektu</a:t>
            </a:r>
          </a:p>
          <a:p>
            <a:endParaRPr lang="cs-CZ" sz="2000" dirty="0"/>
          </a:p>
          <a:p>
            <a:r>
              <a:rPr lang="cs-CZ" sz="2000" dirty="0">
                <a:solidFill>
                  <a:srgbClr val="FF0000"/>
                </a:solidFill>
              </a:rPr>
              <a:t>Dotace na způsobilé výdaje</a:t>
            </a:r>
            <a:r>
              <a:rPr lang="cs-CZ" sz="2000" dirty="0"/>
              <a:t>, ceny odpovídají cenám v místě a čase obvyklým, kladné zhodnocení aspektů:</a:t>
            </a:r>
          </a:p>
          <a:p>
            <a:pPr marL="285750" indent="-285750">
              <a:buFontTx/>
              <a:buChar char="-"/>
            </a:pPr>
            <a:r>
              <a:rPr lang="cs-CZ" sz="2000" dirty="0"/>
              <a:t>Hospodárnosti (dodržení limitů, co nejnižší náklady)</a:t>
            </a:r>
          </a:p>
          <a:p>
            <a:pPr marL="285750" indent="-285750">
              <a:buFontTx/>
              <a:buChar char="-"/>
            </a:pPr>
            <a:r>
              <a:rPr lang="cs-CZ" sz="2000" dirty="0"/>
              <a:t>Efektivnosti (rozsah, kvalita a přínos s co nejnižšími náklady)</a:t>
            </a:r>
          </a:p>
          <a:p>
            <a:pPr marL="285750" indent="-285750">
              <a:buFontTx/>
              <a:buChar char="-"/>
            </a:pPr>
            <a:r>
              <a:rPr lang="cs-CZ" sz="2000" dirty="0"/>
              <a:t>Účelnost (dosažení cíle)</a:t>
            </a:r>
          </a:p>
          <a:p>
            <a:endParaRPr lang="cs-CZ" dirty="0"/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A03B9F61-5FB5-45AA-A402-805A1A131018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259632" y="6083354"/>
            <a:ext cx="6936432" cy="7746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162073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467544" y="332656"/>
            <a:ext cx="806489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/>
          </a:p>
          <a:p>
            <a:r>
              <a:rPr lang="cs-CZ" b="1" dirty="0"/>
              <a:t>Stavební výdaje </a:t>
            </a:r>
            <a:r>
              <a:rPr lang="cs-CZ" dirty="0"/>
              <a:t>– max. sazby dle katalogů ÚRS Praha, RTS, </a:t>
            </a:r>
            <a:r>
              <a:rPr lang="cs-CZ" dirty="0" err="1"/>
              <a:t>Callida</a:t>
            </a:r>
            <a:endParaRPr lang="cs-CZ" dirty="0"/>
          </a:p>
          <a:p>
            <a:r>
              <a:rPr lang="cs-CZ" dirty="0"/>
              <a:t>U nákupu nemovitosti (přímá vazba na projekt) – znalecký posudek (ne starší než 6 měsíců před podáním na MAS</a:t>
            </a:r>
          </a:p>
          <a:p>
            <a:endParaRPr lang="cs-CZ" dirty="0"/>
          </a:p>
          <a:p>
            <a:r>
              <a:rPr lang="cs-CZ" dirty="0"/>
              <a:t>Na některé výdaje limity! – viz příloha č.3 (str. 113, 115)</a:t>
            </a:r>
          </a:p>
          <a:p>
            <a:endParaRPr lang="cs-CZ" dirty="0"/>
          </a:p>
          <a:p>
            <a:endParaRPr lang="cs-CZ" dirty="0"/>
          </a:p>
          <a:p>
            <a:r>
              <a:rPr lang="cs-CZ" dirty="0">
                <a:solidFill>
                  <a:srgbClr val="FF0000"/>
                </a:solidFill>
              </a:rPr>
              <a:t>Výdaje vznikly nejdříve ke dni podání na MAS, uhrazeny nejpozději k datu podání </a:t>
            </a:r>
            <a:r>
              <a:rPr lang="cs-CZ" dirty="0" err="1">
                <a:solidFill>
                  <a:srgbClr val="FF0000"/>
                </a:solidFill>
              </a:rPr>
              <a:t>ŽoP</a:t>
            </a:r>
            <a:r>
              <a:rPr lang="cs-CZ" dirty="0">
                <a:solidFill>
                  <a:srgbClr val="FF0000"/>
                </a:solidFill>
              </a:rPr>
              <a:t> na MAS</a:t>
            </a:r>
          </a:p>
          <a:p>
            <a:endParaRPr lang="cs-CZ" dirty="0"/>
          </a:p>
          <a:p>
            <a:r>
              <a:rPr lang="cs-CZ" dirty="0">
                <a:solidFill>
                  <a:srgbClr val="FF0000"/>
                </a:solidFill>
              </a:rPr>
              <a:t>NELZE:</a:t>
            </a:r>
          </a:p>
          <a:p>
            <a:r>
              <a:rPr lang="cs-CZ" dirty="0">
                <a:solidFill>
                  <a:srgbClr val="FF0000"/>
                </a:solidFill>
              </a:rPr>
              <a:t>Použitý majetek </a:t>
            </a:r>
            <a:r>
              <a:rPr lang="cs-CZ" dirty="0"/>
              <a:t>(stroje a zařízení: </a:t>
            </a:r>
            <a:r>
              <a:rPr lang="cs-CZ" dirty="0">
                <a:solidFill>
                  <a:srgbClr val="FF0000"/>
                </a:solidFill>
              </a:rPr>
              <a:t>nepoužity</a:t>
            </a:r>
            <a:r>
              <a:rPr lang="cs-CZ" dirty="0"/>
              <a:t>- nebyl vyroben 3 roky před podáním na MAS a nebyl používán)  , nákup zvířat, platební nároky, jednoleté rostliny, osiva, sadba, krmiva, hnojiva, prostředky na ochranu rostlin, DPH u plátců, prosté nahrazení investice, kotle na biomasu, </a:t>
            </a:r>
            <a:r>
              <a:rPr lang="cs-CZ" dirty="0" err="1"/>
              <a:t>Biplynky</a:t>
            </a:r>
            <a:r>
              <a:rPr lang="cs-CZ" dirty="0"/>
              <a:t>, závlahové systémy, studny, vrty, včelařství, med, produkty rybolovu a akvakultury, obnova vinic, oplocení  vinic a sadů, nákup vozidel L.M,N, technologie pro výrobu el. Energie, provozní náklady včetně spotřebního materiálu, objekty pro stroje</a:t>
            </a:r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841D458F-82B0-4A9A-8E3D-0E4F96935F6D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259632" y="6083354"/>
            <a:ext cx="6936432" cy="7746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667375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539552" y="764704"/>
            <a:ext cx="784887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Podpora je poskytována jako příspěvek na vynaložené způsobilé výdaje, a to ve výši 100 % výdajů, ze kterých je stanovena dotace. </a:t>
            </a:r>
          </a:p>
          <a:p>
            <a:endParaRPr lang="cs-CZ" dirty="0"/>
          </a:p>
          <a:p>
            <a:r>
              <a:rPr lang="cs-CZ" dirty="0"/>
              <a:t>Podpora je poskytována v souladu s podmínkami čl. 35 Nařízení Komise č. 702/2014.</a:t>
            </a:r>
          </a:p>
          <a:p>
            <a:endParaRPr lang="cs-CZ" dirty="0"/>
          </a:p>
          <a:p>
            <a:r>
              <a:rPr lang="cs-CZ" dirty="0"/>
              <a:t>Realizace na území MAS, projekt v souladu se Strategií CLLD MAS</a:t>
            </a:r>
          </a:p>
          <a:p>
            <a:endParaRPr lang="cs-CZ" dirty="0"/>
          </a:p>
          <a:p>
            <a:r>
              <a:rPr lang="cs-CZ" dirty="0"/>
              <a:t>Uspořádání vlastnických vztahů k nemovitostem – prokazuje se při kontrole na místě</a:t>
            </a:r>
          </a:p>
          <a:p>
            <a:endParaRPr lang="cs-CZ" dirty="0"/>
          </a:p>
          <a:p>
            <a:r>
              <a:rPr lang="cs-CZ" dirty="0">
                <a:solidFill>
                  <a:srgbClr val="FF0000"/>
                </a:solidFill>
              </a:rPr>
              <a:t>Žádost obdrží min 30 bodů.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926069F2-99AA-4143-A5FA-ECCD61087780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259632" y="6083354"/>
            <a:ext cx="6936432" cy="7746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819389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83568" y="548680"/>
            <a:ext cx="792088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Způsobilé výdaje: </a:t>
            </a:r>
          </a:p>
          <a:p>
            <a:endParaRPr lang="cs-CZ" dirty="0"/>
          </a:p>
          <a:p>
            <a:r>
              <a:rPr lang="cs-CZ" dirty="0"/>
              <a:t>Dotaci lze poskytnout na investiční výdaje, jak jsou definovány v kapitole 1 obecných podmínek Pravidel, nebo na neinvestiční výdaje. </a:t>
            </a:r>
          </a:p>
          <a:p>
            <a:endParaRPr lang="cs-CZ" dirty="0"/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cs-CZ" dirty="0"/>
              <a:t>opatření k posílení rekreační funkce lesa, značení, výstavba a rekonstrukce stezek pro turisty (do šíře 2 metrů), značení významných přírodních prvků, výstavba herních a naučných prvků, fitness prvků 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cs-CZ" dirty="0"/>
              <a:t>opatření k usměrňování návštěvnosti území, zřizování odpočinkových stanovišť, přístřešků, informačních tabulí, závory 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cs-CZ" dirty="0"/>
              <a:t>opatření k údržbě lesního prostředí, zařízení k odkládání odpadků, 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cs-CZ" dirty="0"/>
              <a:t>opatření k zajištění bezpečnosti návštěvníků lesa (mostky, lávky, zábradlí, stupně) </a:t>
            </a:r>
          </a:p>
          <a:p>
            <a:pPr marL="342900" indent="-342900">
              <a:lnSpc>
                <a:spcPct val="150000"/>
              </a:lnSpc>
              <a:buAutoNum type="arabicParenR"/>
            </a:pPr>
            <a:r>
              <a:rPr lang="cs-CZ" dirty="0"/>
              <a:t>nákup pozemku</a:t>
            </a:r>
          </a:p>
          <a:p>
            <a:pPr>
              <a:lnSpc>
                <a:spcPct val="150000"/>
              </a:lnSpc>
            </a:pPr>
            <a:r>
              <a:rPr lang="cs-CZ" b="1" dirty="0">
                <a:solidFill>
                  <a:srgbClr val="FF0000"/>
                </a:solidFill>
              </a:rPr>
              <a:t>VŽDY SE MUSÍ JEDNAT O INVESTICI</a:t>
            </a:r>
          </a:p>
          <a:p>
            <a:endParaRPr lang="cs-CZ" dirty="0"/>
          </a:p>
          <a:p>
            <a:pPr algn="ctr"/>
            <a:endParaRPr lang="cs-CZ" dirty="0"/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CFFC8FD7-1615-42DF-AF0F-EB1C3BDEDAFA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259632" y="6083354"/>
            <a:ext cx="6936432" cy="7746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591442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611560" y="692696"/>
            <a:ext cx="8064896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b="1" u="sng" dirty="0"/>
              <a:t>Povinné přílohy</a:t>
            </a:r>
          </a:p>
          <a:p>
            <a:r>
              <a:rPr lang="cs-CZ" u="sng" dirty="0"/>
              <a:t>Dle pravidel: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Stavební povolení /jiné opatření Stavebního úřadu  - pravomocné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Stavebním úřadem ověřená projektová dokumentace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Půdorys stavby /dispozice technologie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Katastrální mapa s vyznačením lokalizace projektu (měřítko, název </a:t>
            </a:r>
            <a:r>
              <a:rPr lang="cs-CZ" dirty="0" err="1"/>
              <a:t>k.ú</a:t>
            </a:r>
            <a:r>
              <a:rPr lang="cs-CZ" dirty="0"/>
              <a:t>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Formuláře pro posouzení FZ – lze poslat rovnou na SZIF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Fotodokumentace aktuálního stavu místa realizace (ne u mobilních strojů)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Znalecký posudek (u nákupu nemovitosti)</a:t>
            </a:r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Po proplacení – v době udržitelnosti</a:t>
            </a:r>
          </a:p>
          <a:p>
            <a:endParaRPr lang="cs-CZ" dirty="0"/>
          </a:p>
          <a:p>
            <a:r>
              <a:rPr lang="cs-CZ" dirty="0"/>
              <a:t>Povinnost předkládat údaje pro monitoring </a:t>
            </a:r>
            <a:r>
              <a:rPr lang="cs-CZ" dirty="0">
                <a:solidFill>
                  <a:srgbClr val="FF0000"/>
                </a:solidFill>
              </a:rPr>
              <a:t>– monitorovací zpráva – přes PF  - odeslat do 31.7.</a:t>
            </a:r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61A7224A-B26C-4A22-A5B4-D708DF63156C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92"/>
          <a:stretch/>
        </p:blipFill>
        <p:spPr bwMode="auto">
          <a:xfrm>
            <a:off x="1259632" y="6083354"/>
            <a:ext cx="6936432" cy="7746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3346072"/>
      </p:ext>
    </p:extLst>
  </p:cSld>
  <p:clrMapOvr>
    <a:masterClrMapping/>
  </p:clrMapOvr>
</p:sld>
</file>

<file path=ppt/theme/theme1.xml><?xml version="1.0" encoding="utf-8"?>
<a:theme xmlns:a="http://schemas.openxmlformats.org/drawingml/2006/main" name="Fazeta">
  <a:themeElements>
    <a:clrScheme name="Faz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12A3A41-1071-4D7E-ADFD-E0A4316129D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1203</Words>
  <Application>Microsoft Office PowerPoint</Application>
  <PresentationFormat>Předvádění na obrazovce (4:3)</PresentationFormat>
  <Paragraphs>131</Paragraphs>
  <Slides>28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28</vt:i4>
      </vt:variant>
    </vt:vector>
  </HeadingPairs>
  <TitlesOfParts>
    <vt:vector size="34" baseType="lpstr">
      <vt:lpstr>Arial</vt:lpstr>
      <vt:lpstr>Calibri</vt:lpstr>
      <vt:lpstr>Trebuchet MS</vt:lpstr>
      <vt:lpstr>Wingdings</vt:lpstr>
      <vt:lpstr>Wingdings 3</vt:lpstr>
      <vt:lpstr>Fazeta</vt:lpstr>
      <vt:lpstr>7. VÝZVA MAS HRADECKÝ VENKOV PROGRAM ROZVOJE VENKOVA  REKREAČNÍ FUNKCE LESA Článek 25 Neproduktivní investice v lesích  Seminář pro žadatele a příjemce </vt:lpstr>
      <vt:lpstr>Prezentace aplikace PowerPoint</vt:lpstr>
      <vt:lpstr> Program rozvoje venkova</vt:lpstr>
      <vt:lpstr>Portál farmáře</vt:lpstr>
      <vt:lpstr>Prezentace aplikace PowerPoint</vt:lpstr>
      <vt:lpstr>Portál farmáře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2014-11-03T20:49:08Z</dcterms:created>
  <dcterms:modified xsi:type="dcterms:W3CDTF">2021-04-06T14:00:00Z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TC101079719990</vt:lpwstr>
  </property>
</Properties>
</file>