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5" r:id="rId4"/>
  </p:sldMasterIdLst>
  <p:notesMasterIdLst>
    <p:notesMasterId r:id="rId32"/>
  </p:notesMasterIdLst>
  <p:sldIdLst>
    <p:sldId id="344" r:id="rId5"/>
    <p:sldId id="345" r:id="rId6"/>
    <p:sldId id="258" r:id="rId7"/>
    <p:sldId id="289" r:id="rId8"/>
    <p:sldId id="297" r:id="rId9"/>
    <p:sldId id="290" r:id="rId10"/>
    <p:sldId id="318" r:id="rId11"/>
    <p:sldId id="319" r:id="rId12"/>
    <p:sldId id="320" r:id="rId13"/>
    <p:sldId id="321" r:id="rId14"/>
    <p:sldId id="323" r:id="rId15"/>
    <p:sldId id="324" r:id="rId16"/>
    <p:sldId id="325" r:id="rId17"/>
    <p:sldId id="333" r:id="rId18"/>
    <p:sldId id="326" r:id="rId19"/>
    <p:sldId id="329" r:id="rId20"/>
    <p:sldId id="330" r:id="rId21"/>
    <p:sldId id="306" r:id="rId22"/>
    <p:sldId id="343" r:id="rId23"/>
    <p:sldId id="334" r:id="rId24"/>
    <p:sldId id="335" r:id="rId25"/>
    <p:sldId id="338" r:id="rId26"/>
    <p:sldId id="339" r:id="rId27"/>
    <p:sldId id="340" r:id="rId28"/>
    <p:sldId id="341" r:id="rId29"/>
    <p:sldId id="342" r:id="rId30"/>
    <p:sldId id="346" r:id="rId3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50E75D-6378-4236-BCDC-A6CD1B91A1FB}" v="34" dt="2023-05-09T13:47:25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73" autoAdjust="0"/>
  </p:normalViewPr>
  <p:slideViewPr>
    <p:cSldViewPr>
      <p:cViewPr varScale="1">
        <p:scale>
          <a:sx n="112" d="100"/>
          <a:sy n="112" d="100"/>
        </p:scale>
        <p:origin x="15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287AA-0D99-42CE-A71B-10FA9908BBF8}" type="datetimeFigureOut">
              <a:rPr lang="en-US" smtClean="0"/>
              <a:pPr/>
              <a:t>5/9/2023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67DB-EFF0-400D-96A1-6799F871DE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3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F19C67-1251-AD48-2BB2-0D74942481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A5A1A79-D43B-AB98-6CC4-D556E87B6C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D293FE5-EC0D-612B-E18E-DF2A50EA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666E6C0-75AD-F27C-F04E-AB557A509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4C8FBE-837F-B87B-C59F-3F1B69687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97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C70BE6-7ABE-933F-E546-479EEFF03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36B065-8E9A-EF3D-DB49-1F07CC4EC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A3E7AA1-E279-8FFF-3F53-91B08557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8206C39-47C1-668B-4C97-F8217719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D9C9A7-743B-79B2-D688-3A5BCBC2E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564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C8F303-D0B3-FA12-0902-1505D30D6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C62FCA7-B0E0-FAAF-8C6F-1A9B7C4EE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91E9304-D877-E7C1-691C-23DC2A63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CD0E8D9-5DCC-8E72-A979-A96A890CA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46429A-65BF-0C93-563A-22A64F8DC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413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247019-924B-74E6-11A3-05A82B6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D08A0C-49EB-C313-C9C2-7CB75BB1EA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2A0766E-EE98-2811-B529-7A5E26DF4E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A2C18EB-BABD-5C6A-E231-D450F5E79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E5E8852-CC43-3F87-E3C8-770AD34E8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7585A9-591D-08D3-9E93-877C3C30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78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4D30D0-40DC-A739-AB82-C7C6A4E91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1172508-E832-30B7-8CD2-0E2C4DEA9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94713A6-A82F-6801-1A95-7626F8D0B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88F5A6E-0A5B-BBEF-5CC1-CEBC3212D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A5CF75F-BE2D-C946-84EE-B3E981E03F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94A93C7-340E-F49B-79A0-09295DF04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4B7A8F9-3D12-7CF9-7E04-92B20327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76FF438-8EBB-C161-FFEB-5CD545DF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5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2EB18C-0C33-A38B-C1ED-D250D6CDC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83672FC-9BDB-753D-B6AE-7FFB4B6D5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8212ECC-E507-2A62-1598-BB6EB70EC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8645355-F633-95D0-F711-D2472564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0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61B3B06-F35C-E4AC-0B46-4FE14894B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6AF2BD2-6841-463C-A466-56E77E563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220BDD-5ECF-B5FC-917C-670B6050D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8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FD8C53-B6C1-9EF5-EE5C-6F26F1041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7297B2-025B-0440-D950-0A716F042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A58509D-0E1A-9A5A-F94D-ED6BE6946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FA09939-2FF1-05E9-2775-DDE523467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02DA77-65EA-A74B-CF42-7ED9A22AF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E41E39-CE2D-5949-64DB-8B66F2E3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174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88A02D-1509-51D7-D7D8-F0D4860C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896ED59-0200-46D5-564E-7727F051FD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CA55D72-6F2B-7D0C-7A55-9647A9BE5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02EFF8B-3183-A97B-8B78-0C42EC853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DF3B4F4-A25D-BEE1-A1FC-7614B1AA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DED84C3-2E25-10AD-279E-186A5401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2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910081-B334-11E2-585C-38492DCA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F6443AB-30B4-EC51-5F1E-61919B86F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7008717-B497-4FA6-AC81-874BD0428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06E6FCC-7460-A7D0-B3F3-755622282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2C7837A-BDA7-431D-D0B5-F7768007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463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45AE0BE-B0DF-623B-A304-9902858A53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D44B722-2D12-965F-6A87-603D0A1F5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3D168C8-11BA-68E4-203E-69225C84D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5/9/2023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1EAF1E0-973A-AB77-61BC-64D1D0F34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DB2C61-9338-4398-5778-9CA985831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13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4285BF5-F9EC-76B2-67A4-5BBA977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CE33802-9A0F-3F6A-2E01-07DD615E7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4CF5D6-6FE7-06CD-A070-D1A132306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A480D-CB17-4C49-BB2A-C7514E1C7CEA}" type="datetimeFigureOut">
              <a:rPr lang="en-US" smtClean="0"/>
              <a:pPr/>
              <a:t>5/9/2023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BD82EF-0191-F059-818E-2E9D4C9B6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4DACF7-2D56-C537-D4F3-EB8387C91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27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szif.cz/cs/CmDocument?rid=%2Fapa_anon%2Fcs%2Fdokumenty_ke_stazeni%2Fprv2014%2Fopatreni%2Fleader%2F1921%2F1667292664627.pdf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71" y="1379523"/>
            <a:ext cx="8066857" cy="4259560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9. VÝZVA MAS HRADECKÝ VENKOV PROGRAM ROZVOJE VENKOVA</a:t>
            </a:r>
            <a:br>
              <a:rPr lang="cs-CZ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br>
              <a:rPr lang="cs-CZ" dirty="0">
                <a:latin typeface="+mn-lt"/>
              </a:rPr>
            </a:br>
            <a:r>
              <a:rPr lang="cs-CZ" dirty="0">
                <a:latin typeface="+mn-lt"/>
              </a:rPr>
              <a:t>REKREAČNÍ FUNKCE LESA</a:t>
            </a:r>
            <a:br>
              <a:rPr lang="cs-CZ" dirty="0">
                <a:latin typeface="+mn-lt"/>
              </a:rPr>
            </a:br>
            <a:r>
              <a:rPr lang="nb-NO" dirty="0">
                <a:latin typeface="+mn-lt"/>
              </a:rPr>
              <a:t>Článek 25 Neproduktivní investice v lesích</a:t>
            </a:r>
            <a:br>
              <a:rPr lang="cs-CZ" dirty="0">
                <a:latin typeface="+mn-lt"/>
              </a:rPr>
            </a:br>
            <a:br>
              <a:rPr lang="cs-CZ" dirty="0">
                <a:latin typeface="+mn-lt"/>
              </a:rPr>
            </a:br>
            <a:r>
              <a:rPr lang="cs-CZ" dirty="0">
                <a:latin typeface="+mn-lt"/>
              </a:rPr>
              <a:t>Seminář pro žadatele a příjemce</a:t>
            </a:r>
            <a:br>
              <a:rPr lang="cs-CZ" dirty="0"/>
            </a:b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C7CFE78-325B-45EC-BF74-BB9AB869EF8D}"/>
              </a:ext>
            </a:extLst>
          </p:cNvPr>
          <p:cNvSpPr txBox="1"/>
          <p:nvPr/>
        </p:nvSpPr>
        <p:spPr>
          <a:xfrm>
            <a:off x="3131840" y="544522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9. 5. 2023 </a:t>
            </a:r>
            <a:r>
              <a:rPr lang="cs-CZ" dirty="0" err="1"/>
              <a:t>MěÚ</a:t>
            </a:r>
            <a:r>
              <a:rPr lang="cs-CZ" dirty="0"/>
              <a:t> Nechanice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03" r="32546"/>
          <a:stretch/>
        </p:blipFill>
        <p:spPr bwMode="auto">
          <a:xfrm>
            <a:off x="1835696" y="5814556"/>
            <a:ext cx="5184576" cy="8969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 descr="Obsah obrázku Písmo, Grafika, logo, symbol&#10;&#10;Popis byl vytvořen automaticky">
            <a:extLst>
              <a:ext uri="{FF2B5EF4-FFF2-40B4-BE49-F238E27FC236}">
                <a16:creationId xmlns:a16="http://schemas.microsoft.com/office/drawing/2014/main" id="{FE071255-F95E-C076-953E-43BBBACA0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0527"/>
            <a:ext cx="1800200" cy="57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9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 descr="Obsah obrázku text, elektronika, snímek obrazovky, Webová stránka&#10;&#10;Popis byl vytvořen automaticky">
            <a:extLst>
              <a:ext uri="{FF2B5EF4-FFF2-40B4-BE49-F238E27FC236}">
                <a16:creationId xmlns:a16="http://schemas.microsoft.com/office/drawing/2014/main" id="{D36FB71B-A1CD-4980-A0FB-E8B1F4D33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71" y="0"/>
            <a:ext cx="8737858" cy="6858000"/>
          </a:xfrm>
          <a:prstGeom prst="rect">
            <a:avLst/>
          </a:prstGeom>
        </p:spPr>
      </p:pic>
      <p:sp>
        <p:nvSpPr>
          <p:cNvPr id="5" name="Šipka: doleva 4">
            <a:extLst>
              <a:ext uri="{FF2B5EF4-FFF2-40B4-BE49-F238E27FC236}">
                <a16:creationId xmlns:a16="http://schemas.microsoft.com/office/drawing/2014/main" id="{08F100F1-50E4-42C8-A1AA-CEE077CB7027}"/>
              </a:ext>
            </a:extLst>
          </p:cNvPr>
          <p:cNvSpPr/>
          <p:nvPr/>
        </p:nvSpPr>
        <p:spPr>
          <a:xfrm>
            <a:off x="3851920" y="3417022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leva 5">
            <a:extLst>
              <a:ext uri="{FF2B5EF4-FFF2-40B4-BE49-F238E27FC236}">
                <a16:creationId xmlns:a16="http://schemas.microsoft.com/office/drawing/2014/main" id="{DE2483E4-7DB8-4B77-8CE0-6BDB3A8F4A35}"/>
              </a:ext>
            </a:extLst>
          </p:cNvPr>
          <p:cNvSpPr/>
          <p:nvPr/>
        </p:nvSpPr>
        <p:spPr>
          <a:xfrm>
            <a:off x="5004048" y="5630280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leva 6">
            <a:extLst>
              <a:ext uri="{FF2B5EF4-FFF2-40B4-BE49-F238E27FC236}">
                <a16:creationId xmlns:a16="http://schemas.microsoft.com/office/drawing/2014/main" id="{52BC2C29-51C9-470C-80FC-ECC56AD6C715}"/>
              </a:ext>
            </a:extLst>
          </p:cNvPr>
          <p:cNvSpPr/>
          <p:nvPr/>
        </p:nvSpPr>
        <p:spPr>
          <a:xfrm>
            <a:off x="5179430" y="5035296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id="{F4DD6EC2-4846-4EBD-BED2-1E60B0F42756}"/>
              </a:ext>
            </a:extLst>
          </p:cNvPr>
          <p:cNvSpPr/>
          <p:nvPr/>
        </p:nvSpPr>
        <p:spPr>
          <a:xfrm>
            <a:off x="4788024" y="5414256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668448" y="6117252"/>
            <a:ext cx="7872536" cy="726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450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087232"/>
          </a:xfrm>
        </p:spPr>
        <p:txBody>
          <a:bodyPr>
            <a:normAutofit/>
          </a:bodyPr>
          <a:lstStyle/>
          <a:p>
            <a:pPr algn="ctr"/>
            <a:br>
              <a:rPr lang="cs-CZ" dirty="0"/>
            </a:br>
            <a:r>
              <a:rPr lang="cs-CZ" dirty="0"/>
              <a:t>Program rozvoje venkova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84" y="1556792"/>
            <a:ext cx="8283279" cy="452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noProof="0" dirty="0"/>
              <a:t>PRV</a:t>
            </a:r>
            <a:r>
              <a:rPr lang="cs-CZ" sz="2000" noProof="0" dirty="0"/>
              <a:t> – čerpá prostředky  z EAFRD (spadá do SZP), součástí evropských   strukturálních a investičních fondů (ESI)</a:t>
            </a:r>
          </a:p>
          <a:p>
            <a:pPr>
              <a:buNone/>
            </a:pPr>
            <a:r>
              <a:rPr lang="cs-CZ" sz="2000" dirty="0"/>
              <a:t> </a:t>
            </a:r>
          </a:p>
          <a:p>
            <a:pPr>
              <a:buNone/>
            </a:pPr>
            <a:r>
              <a:rPr lang="cs-CZ" sz="2000" noProof="0" dirty="0"/>
              <a:t>ŘO: </a:t>
            </a:r>
            <a:r>
              <a:rPr lang="cs-CZ" sz="2000" b="1" noProof="0" dirty="0" err="1"/>
              <a:t>MZe</a:t>
            </a:r>
            <a:endParaRPr lang="cs-CZ" sz="2000" b="1" noProof="0" dirty="0"/>
          </a:p>
          <a:p>
            <a:pPr>
              <a:buNone/>
            </a:pPr>
            <a:r>
              <a:rPr lang="cs-CZ" sz="2000" noProof="0" dirty="0"/>
              <a:t>zprostředkující: </a:t>
            </a:r>
            <a:r>
              <a:rPr lang="cs-CZ" sz="2000" b="1" noProof="0" dirty="0"/>
              <a:t>SZIF</a:t>
            </a:r>
          </a:p>
          <a:p>
            <a:pPr>
              <a:buNone/>
            </a:pPr>
            <a:endParaRPr lang="cs-CZ" sz="2000" noProof="0" dirty="0"/>
          </a:p>
          <a:p>
            <a:pPr>
              <a:buNone/>
            </a:pPr>
            <a:r>
              <a:rPr lang="cs-CZ" sz="2000" dirty="0"/>
              <a:t>Hlavní odlišnosti: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/>
              <a:t>administrace prostřednictvím </a:t>
            </a:r>
            <a:r>
              <a:rPr lang="cs-CZ" sz="2000" b="1" dirty="0">
                <a:solidFill>
                  <a:srgbClr val="00B050"/>
                </a:solidFill>
              </a:rPr>
              <a:t>Portálu farmáře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/>
              <a:t>jedinečný formulář  žádosti (MAS, výzva i žadatel)</a:t>
            </a:r>
          </a:p>
          <a:p>
            <a:pPr>
              <a:buNone/>
            </a:pPr>
            <a:endParaRPr lang="cs-CZ" noProof="0" dirty="0">
              <a:latin typeface="Calibri" pitchFamily="34" charset="0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941CC4FB-EB5F-4ACC-AF26-C02346E31D8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Portál farmáře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87978" y="1700808"/>
            <a:ext cx="818847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2 „složky“ –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MZe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SZIF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Nás zajímá PF SZIF</a:t>
            </a:r>
          </a:p>
          <a:p>
            <a:pPr marL="457200" indent="-457200">
              <a:buFontTx/>
              <a:buChar char="-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Individuální údaje žadatelů o dotaci</a:t>
            </a:r>
          </a:p>
          <a:p>
            <a:pPr marL="457200" indent="-457200">
              <a:buFontTx/>
              <a:buChar char="-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Přístup: (jméno, heslo) – </a:t>
            </a:r>
            <a:r>
              <a:rPr lang="cs-CZ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SZIF -oddělení příjmu žádostí a LPIS (bývalé ZA):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Hradec Králové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4A0DA8-4CDD-47FB-D13B-2E572F7B054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217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0" y="1219200"/>
            <a:ext cx="9258300" cy="44196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439652" y="476672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FF0000"/>
                </a:solidFill>
              </a:rPr>
              <a:t>https://www.szif.cz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4B6AC9A1-AFFC-399D-4F8B-AF31F8C1BA7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606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Portál farmáře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57200" y="1628800"/>
            <a:ext cx="83632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Žadatel – ze svého přístupu si vygeneruje formulář Žádost o dotaci – pozor:  svůj přístup, </a:t>
            </a:r>
            <a:r>
              <a:rPr lang="cs-CZ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najít správnou MAS a výzvu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informační systém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MZe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, přes systém stažení žádosti, odeslání na MAS, odesláni na SZIF, změnová hlášení, Žádosti o platbu, komunikační nástroj</a:t>
            </a:r>
          </a:p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1C513A-3D97-EF1B-A23D-7C9FA84D2F4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5505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3" y="44624"/>
            <a:ext cx="8575174" cy="61771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19D2E1-896B-A0E0-95E9-4B788CB4083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3" y="5949280"/>
            <a:ext cx="4680519" cy="853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590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0" y="620688"/>
            <a:ext cx="8880020" cy="5256584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4CAC0D50-42AF-6A52-A29A-3DC3FFC0A13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2483768" y="6112843"/>
            <a:ext cx="3816424" cy="709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3801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8568952" cy="4572425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68732604-BA1F-6072-1C58-B092EE4DEE0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550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text, snímek obrazovky, Písmo, účtenka&#10;&#10;Popis byl vytvořen automaticky">
            <a:extLst>
              <a:ext uri="{FF2B5EF4-FFF2-40B4-BE49-F238E27FC236}">
                <a16:creationId xmlns:a16="http://schemas.microsoft.com/office/drawing/2014/main" id="{809C1732-ECED-EEE6-19FA-88193441A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64" y="1836120"/>
            <a:ext cx="8820472" cy="3177056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4E46DFCE-7DA5-474E-B52F-F6428D180261}"/>
              </a:ext>
            </a:extLst>
          </p:cNvPr>
          <p:cNvSpPr/>
          <p:nvPr/>
        </p:nvSpPr>
        <p:spPr>
          <a:xfrm>
            <a:off x="1529335" y="4365104"/>
            <a:ext cx="5472608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4B3D900E-A38F-ACE5-5958-7285FDC4C1C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7033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32" y="548680"/>
            <a:ext cx="8424936" cy="5341598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1C59E12B-1CE2-9338-FABA-246B61748CF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2380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32656"/>
            <a:ext cx="8767025" cy="4810125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6F00BCD-C042-23DB-0034-B95D117F8FA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4676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88640"/>
            <a:ext cx="8208912" cy="6048673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3C94179C-3626-03F9-1C20-A541E5A0100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3" y="5877272"/>
            <a:ext cx="4320480" cy="9258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829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8640"/>
            <a:ext cx="6624736" cy="5498984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18346AB8-94F0-C94C-5A21-C63466C08A5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7647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48680"/>
            <a:ext cx="8085056" cy="5359499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78F29175-1116-72A2-3274-C73FC61C3C2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3" y="5908179"/>
            <a:ext cx="4824536" cy="8949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91600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24" y="1340768"/>
            <a:ext cx="7896405" cy="2808312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66386D6A-8821-74A3-046E-EFD405D0B9C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2575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7809784" cy="4554076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29AABAE6-F6BF-BFF8-7EA9-AD93E788762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3081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764704"/>
            <a:ext cx="720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Uložit formulář do svého počítače a pak začít postupně vyplňovat !</a:t>
            </a:r>
          </a:p>
          <a:p>
            <a:endParaRPr lang="cs-CZ" sz="2800" dirty="0"/>
          </a:p>
          <a:p>
            <a:r>
              <a:rPr lang="cs-CZ" sz="2800" dirty="0"/>
              <a:t>- </a:t>
            </a:r>
            <a:r>
              <a:rPr lang="cs-CZ" sz="2400" dirty="0"/>
              <a:t>lze využít v nabídce MENU (na horní liště formuláře) – instruktážní list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2924944"/>
            <a:ext cx="9096375" cy="2952750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EFE4DF5C-E5C1-C0A0-872D-3FC0D194BC0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2483768" y="5949280"/>
            <a:ext cx="4176464" cy="8538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3779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620688"/>
            <a:ext cx="741682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Pravidla pro žadatele 19.2.1. Podpora provádění  operací v rámci strategie komunitně vedeného místního rozvoje</a:t>
            </a:r>
            <a:r>
              <a:rPr lang="cs-CZ" dirty="0"/>
              <a:t> – </a:t>
            </a:r>
            <a:r>
              <a:rPr lang="cs-CZ" b="1" dirty="0">
                <a:solidFill>
                  <a:srgbClr val="FF0000"/>
                </a:solidFill>
                <a:hlinkClick r:id="rId2"/>
              </a:rPr>
              <a:t>aktualizace</a:t>
            </a:r>
            <a:endParaRPr lang="cs-CZ" b="1" dirty="0">
              <a:solidFill>
                <a:srgbClr val="FF0000"/>
              </a:solidFill>
            </a:endParaRPr>
          </a:p>
          <a:p>
            <a:endParaRPr lang="cs-CZ" b="1" dirty="0">
              <a:solidFill>
                <a:srgbClr val="FF0000"/>
              </a:solidFill>
            </a:endParaRPr>
          </a:p>
          <a:p>
            <a:endParaRPr lang="cs-CZ" dirty="0"/>
          </a:p>
          <a:p>
            <a:r>
              <a:rPr lang="cs-CZ" dirty="0"/>
              <a:t>Části:</a:t>
            </a:r>
          </a:p>
          <a:p>
            <a:pPr marL="342900" indent="-342900">
              <a:buAutoNum type="alphaUcPeriod"/>
            </a:pPr>
            <a:r>
              <a:rPr lang="cs-CZ" dirty="0"/>
              <a:t>Obecné  podmínky – pro všechny </a:t>
            </a:r>
            <a:r>
              <a:rPr lang="cs-CZ" dirty="0" err="1"/>
              <a:t>fiche</a:t>
            </a:r>
            <a:endParaRPr lang="cs-CZ" dirty="0"/>
          </a:p>
          <a:p>
            <a:pPr marL="342900" indent="-342900">
              <a:buAutoNum type="alphaUcPeriod"/>
            </a:pPr>
            <a:r>
              <a:rPr lang="cs-CZ" dirty="0"/>
              <a:t>Společné podmínky  - pro všechny </a:t>
            </a:r>
            <a:r>
              <a:rPr lang="cs-CZ" dirty="0" err="1"/>
              <a:t>fiche</a:t>
            </a:r>
            <a:endParaRPr lang="cs-CZ" dirty="0"/>
          </a:p>
          <a:p>
            <a:pPr marL="342900" indent="-342900">
              <a:buAutoNum type="alphaUcPeriod"/>
            </a:pPr>
            <a:r>
              <a:rPr lang="cs-CZ" dirty="0"/>
              <a:t>Specifické podmínky – pro jednotlivé </a:t>
            </a:r>
            <a:r>
              <a:rPr lang="cs-CZ" dirty="0" err="1"/>
              <a:t>fiche</a:t>
            </a:r>
            <a:r>
              <a:rPr lang="cs-CZ" dirty="0"/>
              <a:t> </a:t>
            </a:r>
          </a:p>
          <a:p>
            <a:pPr marL="342900" indent="-342900">
              <a:buAutoNum type="alphaUcPeriod"/>
            </a:pPr>
            <a:r>
              <a:rPr lang="cs-CZ" dirty="0"/>
              <a:t>Seznam příloh</a:t>
            </a:r>
          </a:p>
          <a:p>
            <a:pPr marL="342900" indent="-342900">
              <a:buAutoNum type="alphaUcPeriod"/>
            </a:pPr>
            <a:endParaRPr lang="cs-CZ" dirty="0"/>
          </a:p>
          <a:p>
            <a:r>
              <a:rPr lang="cs-CZ" dirty="0"/>
              <a:t>Pojmy:</a:t>
            </a:r>
          </a:p>
          <a:p>
            <a:r>
              <a:rPr lang="cs-CZ" dirty="0"/>
              <a:t>Lhůta vázanosti – 5 let od převedení dotace na účet</a:t>
            </a:r>
          </a:p>
          <a:p>
            <a:endParaRPr lang="cs-CZ" dirty="0"/>
          </a:p>
          <a:p>
            <a:r>
              <a:rPr lang="cs-CZ" dirty="0"/>
              <a:t>Projekt = konkrétní, ucelený soubor aktivit, které vedou k dosažení měřitelného cíle (v rámci </a:t>
            </a:r>
            <a:r>
              <a:rPr lang="cs-CZ" dirty="0" err="1"/>
              <a:t>fiche</a:t>
            </a:r>
            <a:r>
              <a:rPr lang="cs-CZ" dirty="0"/>
              <a:t>), tvoří samostatný funkční celek</a:t>
            </a:r>
            <a:br>
              <a:rPr lang="cs-CZ" dirty="0"/>
            </a:br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2E22F54-74D6-D279-5C71-EE373E2F023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2784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764704"/>
            <a:ext cx="763284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Administrace žádosti</a:t>
            </a:r>
            <a:endParaRPr lang="cs-CZ" dirty="0"/>
          </a:p>
          <a:p>
            <a:pPr marL="342900" indent="-342900">
              <a:buAutoNum type="arabicPeriod"/>
            </a:pPr>
            <a:r>
              <a:rPr lang="cs-CZ" sz="1600" dirty="0"/>
              <a:t>Podat v termínu </a:t>
            </a:r>
            <a:r>
              <a:rPr lang="cs-CZ" sz="1600" b="1" dirty="0">
                <a:solidFill>
                  <a:srgbClr val="00B050"/>
                </a:solidFill>
              </a:rPr>
              <a:t>15.5. 2023 – 31.5.2023 – elektronicky na MAS, přes PF</a:t>
            </a:r>
          </a:p>
          <a:p>
            <a:pPr marL="342900" indent="-342900">
              <a:buAutoNum type="arabicPeriod"/>
            </a:pPr>
            <a:endParaRPr lang="cs-CZ" sz="1600" b="1" dirty="0">
              <a:solidFill>
                <a:srgbClr val="FF0000"/>
              </a:solidFill>
            </a:endParaRPr>
          </a:p>
          <a:p>
            <a:r>
              <a:rPr lang="cs-CZ" sz="1600" b="1" dirty="0">
                <a:solidFill>
                  <a:srgbClr val="00B050"/>
                </a:solidFill>
              </a:rPr>
              <a:t>Vyplní formulář – NELZE JIŽ MĚNIT !</a:t>
            </a:r>
          </a:p>
          <a:p>
            <a:pPr marL="342900" indent="-342900">
              <a:buAutoNum type="arabicPeriod"/>
            </a:pPr>
            <a:r>
              <a:rPr lang="cs-CZ" sz="1600" dirty="0"/>
              <a:t>Administrativní kontrola na MAS (obsahová správnost, kontrola přijatelnosti) – 15 PD, nedostatky obdrží žadatel i s termínem opravy</a:t>
            </a:r>
          </a:p>
          <a:p>
            <a:pPr marL="342900" indent="-342900">
              <a:buAutoNum type="arabicPeriod"/>
            </a:pPr>
            <a:r>
              <a:rPr lang="cs-CZ" sz="1600" dirty="0"/>
              <a:t>Věcné hodnocení –– Výběrová komise MAS – do 20 PD od ukončení </a:t>
            </a:r>
            <a:r>
              <a:rPr lang="cs-CZ" sz="1600" dirty="0" err="1"/>
              <a:t>admin</a:t>
            </a:r>
            <a:r>
              <a:rPr lang="cs-CZ" sz="1600" dirty="0"/>
              <a:t>. kontroly - </a:t>
            </a:r>
            <a:r>
              <a:rPr lang="cs-CZ" sz="1600" dirty="0">
                <a:solidFill>
                  <a:srgbClr val="00B050"/>
                </a:solidFill>
              </a:rPr>
              <a:t>bodování a pořadí – přiznané body se musí dodržet – jsou pro žadatele závazná !!!!</a:t>
            </a:r>
          </a:p>
          <a:p>
            <a:pPr marL="342900" indent="-342900">
              <a:buAutoNum type="arabicPeriod"/>
            </a:pPr>
            <a:r>
              <a:rPr lang="cs-CZ" sz="1600" dirty="0"/>
              <a:t>Výběr projektů – podle pořadí a alokace </a:t>
            </a:r>
          </a:p>
          <a:p>
            <a:pPr marL="342900" indent="-342900">
              <a:buAutoNum type="arabicPeriod"/>
            </a:pPr>
            <a:r>
              <a:rPr lang="cs-CZ" sz="1600" dirty="0" err="1"/>
              <a:t>Info</a:t>
            </a:r>
            <a:r>
              <a:rPr lang="cs-CZ" sz="1600" dirty="0"/>
              <a:t> žadatelům – zaslání podepsané elektronické žádosti a verifikovaných příloh</a:t>
            </a:r>
          </a:p>
          <a:p>
            <a:pPr marL="342900" indent="-342900">
              <a:buAutoNum type="arabicPeriod"/>
            </a:pPr>
            <a:r>
              <a:rPr lang="cs-CZ" sz="1600" dirty="0"/>
              <a:t>Žadatel žádost (podepsanou) a přílohy zasílá ze svého účtu na PF  na SZIF </a:t>
            </a:r>
            <a:r>
              <a:rPr lang="cs-CZ" sz="1600" b="1" dirty="0">
                <a:solidFill>
                  <a:srgbClr val="00B050"/>
                </a:solidFill>
              </a:rPr>
              <a:t>do 30.8.2023</a:t>
            </a:r>
          </a:p>
          <a:p>
            <a:pPr marL="342900" indent="-342900">
              <a:buAutoNum type="arabicPeriod"/>
            </a:pPr>
            <a:r>
              <a:rPr lang="cs-CZ" sz="1600" dirty="0"/>
              <a:t>Možnost odvolání  (proti výsledku kontroly, proti hodnocení a postupům MAS) – písemně na MAS do 21 kalend. Dnů, další přezkum lze podat na RO SZIF a Přezkumní komisi </a:t>
            </a:r>
            <a:r>
              <a:rPr lang="cs-CZ" sz="1600" dirty="0" err="1"/>
              <a:t>Mze</a:t>
            </a:r>
            <a:endParaRPr lang="cs-CZ" sz="1600" dirty="0"/>
          </a:p>
          <a:p>
            <a:pPr marL="342900" indent="-342900">
              <a:buAutoNum type="arabicPeriod"/>
            </a:pPr>
            <a:r>
              <a:rPr lang="cs-CZ" sz="1600" dirty="0"/>
              <a:t>Registrace na RO SZIF </a:t>
            </a:r>
          </a:p>
          <a:p>
            <a:pPr marL="342900" indent="-342900">
              <a:buAutoNum type="arabicPeriod"/>
            </a:pPr>
            <a:r>
              <a:rPr lang="cs-CZ" sz="1600" dirty="0"/>
              <a:t>Administrativní kontrola na RO SZIF Hradec Králové</a:t>
            </a:r>
          </a:p>
          <a:p>
            <a:pPr marL="342900" indent="-342900">
              <a:buAutoNum type="arabicPeriod"/>
            </a:pPr>
            <a:endParaRPr lang="cs-CZ" sz="1600" dirty="0"/>
          </a:p>
          <a:p>
            <a:pPr marL="342900" indent="-342900">
              <a:buAutoNum type="arabicPeriod"/>
            </a:pPr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2957FA33-5156-9EF9-A7F6-B8C2F6BF104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795039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3583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41394" y="332656"/>
            <a:ext cx="81729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cs-CZ" dirty="0"/>
          </a:p>
          <a:p>
            <a:pPr algn="just"/>
            <a:endParaRPr lang="cs-CZ" dirty="0"/>
          </a:p>
          <a:p>
            <a:pPr algn="just"/>
            <a:r>
              <a:rPr lang="cs-CZ" sz="1600" dirty="0"/>
              <a:t>Pokud nedostatky – vyzve se žadatel k doplnění – přes PF s termínem, žadatel doplnění pošle e- mailem na MAS – ta zkontroluje a podepsané vrátí žadateli – ten odešle přes PF na SZIF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Schválení se zveřejňuje na www SZIF </a:t>
            </a:r>
          </a:p>
          <a:p>
            <a:pPr algn="just"/>
            <a:r>
              <a:rPr lang="cs-CZ" sz="1600" dirty="0"/>
              <a:t>10. </a:t>
            </a:r>
            <a:r>
              <a:rPr lang="cs-CZ" sz="1600" dirty="0">
                <a:solidFill>
                  <a:srgbClr val="00B050"/>
                </a:solidFill>
              </a:rPr>
              <a:t>Podpis Dohody </a:t>
            </a:r>
            <a:r>
              <a:rPr lang="cs-CZ" sz="1600" dirty="0"/>
              <a:t>– žadatel osobně na RO SZIF, přílohy- potvrzení o bezdlužnosti</a:t>
            </a:r>
          </a:p>
          <a:p>
            <a:pPr algn="just"/>
            <a:r>
              <a:rPr lang="cs-CZ" sz="1600" dirty="0"/>
              <a:t>11. </a:t>
            </a:r>
            <a:r>
              <a:rPr lang="cs-CZ" sz="1600" dirty="0">
                <a:solidFill>
                  <a:srgbClr val="00B050"/>
                </a:solidFill>
              </a:rPr>
              <a:t>Realizace projektu </a:t>
            </a:r>
            <a:r>
              <a:rPr lang="cs-CZ" sz="1600" dirty="0"/>
              <a:t>(první úkon – objednávka, podpis smlouvy  - lze zahájit po registraci na MAS – předchází cenový marketing /výběrové řízení), realizace dle harmonogramu, obecně do 24 měsíců od podpisu Dohody – pozor na kritéria MAS</a:t>
            </a:r>
          </a:p>
          <a:p>
            <a:pPr algn="just"/>
            <a:r>
              <a:rPr lang="cs-CZ" sz="1600" dirty="0"/>
              <a:t>12. Změny – formou hlášení o změnách  - formulář (doporučení – konzultovat včas na MAS)</a:t>
            </a:r>
          </a:p>
          <a:p>
            <a:pPr algn="just"/>
            <a:r>
              <a:rPr lang="cs-CZ" sz="1600" u="sng" dirty="0">
                <a:solidFill>
                  <a:srgbClr val="00B050"/>
                </a:solidFill>
              </a:rPr>
              <a:t>13. Účtování – správné, průkazné, srozumitelné účetní doklady – vše vést jako INVESTICE, samostatná analytická účetní evidence</a:t>
            </a:r>
          </a:p>
          <a:p>
            <a:pPr algn="just"/>
            <a:r>
              <a:rPr lang="cs-CZ" sz="1600" u="sng" dirty="0">
                <a:solidFill>
                  <a:srgbClr val="00B050"/>
                </a:solidFill>
              </a:rPr>
              <a:t>Archivace – 10 let !</a:t>
            </a:r>
            <a:endParaRPr lang="cs-CZ" sz="1600" dirty="0"/>
          </a:p>
          <a:p>
            <a:pPr algn="just"/>
            <a:r>
              <a:rPr lang="cs-CZ" sz="1600" dirty="0"/>
              <a:t>14. Žádost o platbu</a:t>
            </a:r>
          </a:p>
          <a:p>
            <a:pPr algn="just"/>
            <a:r>
              <a:rPr lang="cs-CZ" sz="1600" dirty="0"/>
              <a:t>Formulář – vygeneruje se z účtu PF žadatele – součástí je soupiska účetních dokladů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Nejprve na MAS – min. 15 dní před termínem na SZIF, vše už musí být uhrazené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Skutečně prokázané výdaje – platit přes účet žadatele, max. 100 tis. Kč za projekt lze uhradit v hotovosti !</a:t>
            </a:r>
          </a:p>
          <a:p>
            <a:pPr algn="just"/>
            <a:endParaRPr lang="cs-CZ" sz="1600" dirty="0"/>
          </a:p>
          <a:p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183618FA-8A88-88ED-AAE1-2352A22D7BB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687968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0407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620688"/>
            <a:ext cx="871296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Společné podmínky</a:t>
            </a:r>
          </a:p>
          <a:p>
            <a:endParaRPr lang="cs-CZ" dirty="0"/>
          </a:p>
          <a:p>
            <a:pPr algn="just"/>
            <a:r>
              <a:rPr lang="cs-CZ" sz="1600" dirty="0"/>
              <a:t>Žadatel zabezpečuje financování z vlastních zdrojů, </a:t>
            </a:r>
            <a:r>
              <a:rPr lang="cs-CZ" sz="1600" dirty="0">
                <a:solidFill>
                  <a:srgbClr val="FF0000"/>
                </a:solidFill>
              </a:rPr>
              <a:t>dotace ex post</a:t>
            </a:r>
          </a:p>
          <a:p>
            <a:pPr algn="just"/>
            <a:r>
              <a:rPr lang="cs-CZ" sz="1600" dirty="0"/>
              <a:t>Nelze souběh dotací, lze využít úvěr i PGRLF</a:t>
            </a:r>
          </a:p>
          <a:p>
            <a:pPr algn="just"/>
            <a:r>
              <a:rPr lang="cs-CZ" sz="1600" b="1" dirty="0">
                <a:solidFill>
                  <a:srgbClr val="00B050"/>
                </a:solidFill>
              </a:rPr>
              <a:t>Uchování dokladů – 10 let od poskytnutí dotace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Žadatel nesmí být v likvidaci, nedluží FÚ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dirty="0"/>
              <a:t>Předmět projektu – provozován výhradně žadatelem a ve vlastnictví žadatele po celou lhůtu vázanosti projektu</a:t>
            </a:r>
          </a:p>
          <a:p>
            <a:pPr algn="just"/>
            <a:endParaRPr lang="cs-CZ" sz="1600" dirty="0"/>
          </a:p>
          <a:p>
            <a:pPr algn="just"/>
            <a:r>
              <a:rPr lang="cs-CZ" sz="1600" b="1" dirty="0">
                <a:solidFill>
                  <a:srgbClr val="00B050"/>
                </a:solidFill>
              </a:rPr>
              <a:t>Dotace na způsobilé výdaje</a:t>
            </a:r>
            <a:r>
              <a:rPr lang="cs-CZ" sz="1600" dirty="0"/>
              <a:t>, ceny odpovídají cenám v místě a čase obvyklým, kladné zhodnocení aspektů: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Hospodárnosti (dodržení limitů, co nejnižší náklady)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Efektivnosti (rozsah, kvalita a přínos s co nejnižšími náklady)</a:t>
            </a:r>
          </a:p>
          <a:p>
            <a:pPr marL="285750" indent="-285750" algn="just">
              <a:buFontTx/>
              <a:buChar char="-"/>
            </a:pPr>
            <a:r>
              <a:rPr lang="cs-CZ" sz="1600" dirty="0"/>
              <a:t>Účelnost (dosažení cíle)</a:t>
            </a:r>
          </a:p>
          <a:p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CC693DF9-AADB-2DF8-F35C-8EB490B1FBA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687968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6207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67544" y="332656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r>
              <a:rPr lang="cs-CZ" b="1" dirty="0"/>
              <a:t>Stavební výdaje </a:t>
            </a:r>
            <a:r>
              <a:rPr lang="cs-CZ" dirty="0"/>
              <a:t>– max. sazby dle katalogů ÚRS Praha, RTS, </a:t>
            </a:r>
            <a:r>
              <a:rPr lang="cs-CZ" dirty="0" err="1"/>
              <a:t>Callida</a:t>
            </a:r>
            <a:endParaRPr lang="cs-CZ" dirty="0"/>
          </a:p>
          <a:p>
            <a:endParaRPr lang="cs-CZ" dirty="0"/>
          </a:p>
          <a:p>
            <a:r>
              <a:rPr lang="cs-CZ" dirty="0"/>
              <a:t>Na některé výdaje limity! – viz příloha č.3 (str. 113, 115)</a:t>
            </a:r>
          </a:p>
          <a:p>
            <a:endParaRPr lang="cs-CZ" dirty="0"/>
          </a:p>
          <a:p>
            <a:endParaRPr lang="cs-CZ" dirty="0"/>
          </a:p>
          <a:p>
            <a:r>
              <a:rPr lang="cs-CZ" b="1" dirty="0">
                <a:solidFill>
                  <a:srgbClr val="00B050"/>
                </a:solidFill>
              </a:rPr>
              <a:t>Výdaje vznikly nejdříve ke dni podání žádosti o dotaci na MAS, uhrazeny nejpozději k datu podání </a:t>
            </a:r>
            <a:r>
              <a:rPr lang="cs-CZ" b="1" dirty="0" err="1">
                <a:solidFill>
                  <a:srgbClr val="00B050"/>
                </a:solidFill>
              </a:rPr>
              <a:t>ŽoP</a:t>
            </a:r>
            <a:r>
              <a:rPr lang="cs-CZ" b="1" dirty="0">
                <a:solidFill>
                  <a:srgbClr val="00B050"/>
                </a:solidFill>
              </a:rPr>
              <a:t> na MAS</a:t>
            </a:r>
          </a:p>
          <a:p>
            <a:endParaRPr lang="cs-CZ" dirty="0"/>
          </a:p>
          <a:p>
            <a:r>
              <a:rPr lang="cs-CZ" dirty="0">
                <a:solidFill>
                  <a:srgbClr val="00B050"/>
                </a:solidFill>
              </a:rPr>
              <a:t>NELZE:</a:t>
            </a:r>
          </a:p>
          <a:p>
            <a:r>
              <a:rPr lang="cs-CZ" dirty="0">
                <a:solidFill>
                  <a:srgbClr val="00B050"/>
                </a:solidFill>
              </a:rPr>
              <a:t>Použitý majetek </a:t>
            </a:r>
            <a:r>
              <a:rPr lang="cs-CZ" dirty="0"/>
              <a:t>(stroje a zařízení: </a:t>
            </a:r>
            <a:r>
              <a:rPr lang="cs-CZ" dirty="0">
                <a:solidFill>
                  <a:srgbClr val="00B050"/>
                </a:solidFill>
              </a:rPr>
              <a:t>nepoužitý</a:t>
            </a:r>
            <a:r>
              <a:rPr lang="cs-CZ" dirty="0"/>
              <a:t>- nebyl vyroben 3 roky před podáním na MAS a nebyl používán), platební nároky, jednoleté rostliny, osiva, sadba, krmiva, hnojiva, prostředky na ochranu rostlin, DPH u plátců, prosté nahrazení investice, závlahové systémy, studny, vrty, včelařství, med, provozní náklady včetně spotřebního materiálu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EBF72AAE-62C6-B8D6-B14B-1DF6EB9474E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687968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66737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764704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Podpora je poskytována jako příspěvek na vynaložené způsobilé výdaje, a to ve výši 100 % výdajů, ze kterých je stanovena dotace. </a:t>
            </a:r>
          </a:p>
          <a:p>
            <a:endParaRPr lang="cs-CZ" dirty="0"/>
          </a:p>
          <a:p>
            <a:r>
              <a:rPr lang="cs-CZ" dirty="0"/>
              <a:t>Podpora je poskytována v souladu s podmínkami čl. 35 Nařízení Komise č. 702/2014.</a:t>
            </a:r>
          </a:p>
          <a:p>
            <a:endParaRPr lang="cs-CZ" dirty="0"/>
          </a:p>
          <a:p>
            <a:r>
              <a:rPr lang="cs-CZ" dirty="0"/>
              <a:t>Realizace na území MAS, projekt v souladu se Strategií CLLD MAS</a:t>
            </a:r>
          </a:p>
          <a:p>
            <a:endParaRPr lang="cs-CZ" dirty="0"/>
          </a:p>
          <a:p>
            <a:r>
              <a:rPr lang="cs-CZ" dirty="0"/>
              <a:t>Uspořádání vlastnických vztahů k nemovitostem – prokazuje se při kontrole na místě</a:t>
            </a:r>
          </a:p>
          <a:p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Žádost obdrží min 30 bodů.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6F98C83E-2214-7DB1-5414-5340CBC2DE8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1979712" y="5687968"/>
            <a:ext cx="5022231" cy="10081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81938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548680"/>
            <a:ext cx="79208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Způsobilé výdaje: </a:t>
            </a:r>
          </a:p>
          <a:p>
            <a:endParaRPr lang="cs-CZ" dirty="0"/>
          </a:p>
          <a:p>
            <a:r>
              <a:rPr lang="cs-CZ" dirty="0"/>
              <a:t>Dotaci lze poskytnout na investiční výdaje, jak jsou definovány v kapitole 1 obecných podmínek Pravidel, nebo na neinvestiční výdaje. </a:t>
            </a:r>
          </a:p>
          <a:p>
            <a:endParaRPr lang="cs-CZ" dirty="0"/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posílení rekreační funkce lesa, značení, výstavba a rekonstrukce stezek pro turisty (do šíře 2 metrů), značení významných přírodních prvků, výstavba herních a naučných prvků, fitness prvků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usměrňování návštěvnosti území, zřizování odpočinkových stanovišť, přístřešků, informačních tabulí, závory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údržbě lesního prostředí, zařízení k odkládání odpadků,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zajištění bezpečnosti návštěvníků lesa (mostky, lávky, zábradlí, stupně)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nákup pozemku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0000"/>
                </a:solidFill>
              </a:rPr>
              <a:t>VŽDY SE MUSÍ JEDNAT O INVESTICI</a:t>
            </a:r>
          </a:p>
          <a:p>
            <a:endParaRPr lang="cs-CZ" dirty="0"/>
          </a:p>
          <a:p>
            <a:pPr algn="ctr"/>
            <a:endParaRPr lang="cs-CZ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88A249FF-EF0D-E34F-96C5-4AA814373A7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2339752" y="6039191"/>
            <a:ext cx="3870103" cy="8188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9144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692696"/>
            <a:ext cx="806489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u="sng" dirty="0"/>
              <a:t>Povinné přílohy</a:t>
            </a:r>
          </a:p>
          <a:p>
            <a:r>
              <a:rPr lang="cs-CZ" u="sng" dirty="0"/>
              <a:t>Dle pravidel: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Stavební povolení /jiné opatření Stavebního úřadu  - pravomocné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Stavebním úřadem ověřená projektová dokumentace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Půdorys stavby /dispozice technologie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Katastrální mapa s vyznačením lokalizace projektu (měřítko, název </a:t>
            </a:r>
            <a:r>
              <a:rPr lang="cs-CZ" dirty="0" err="1"/>
              <a:t>k.ú</a:t>
            </a:r>
            <a:r>
              <a:rPr lang="cs-CZ" dirty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Formuláře pro posouzení FZ – lze poslat rovnou na SZIF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Fotodokumentace aktuálního stavu místa realizace (ne u mobilních strojů)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Znalecký posudek (u nákupu nemovitosti)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Po proplacení – v době udržitelnosti</a:t>
            </a:r>
          </a:p>
          <a:p>
            <a:endParaRPr lang="cs-CZ" dirty="0"/>
          </a:p>
          <a:p>
            <a:r>
              <a:rPr lang="cs-CZ" dirty="0"/>
              <a:t>Povinnost předkládat údaje pro monitoring </a:t>
            </a:r>
            <a:r>
              <a:rPr lang="cs-CZ" b="1" dirty="0">
                <a:solidFill>
                  <a:srgbClr val="00B050"/>
                </a:solidFill>
              </a:rPr>
              <a:t>– monitorovací zpráva – přes PF  - odeslat do 31.7.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D21DD937-6D91-C14B-83CD-6048D65419E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16" r="32344"/>
          <a:stretch/>
        </p:blipFill>
        <p:spPr bwMode="auto">
          <a:xfrm>
            <a:off x="2411760" y="5949280"/>
            <a:ext cx="3528392" cy="8188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346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71" y="1379523"/>
            <a:ext cx="8066857" cy="4259560"/>
          </a:xfrm>
        </p:spPr>
        <p:txBody>
          <a:bodyPr>
            <a:normAutofit/>
          </a:bodyPr>
          <a:lstStyle/>
          <a:p>
            <a:pPr algn="ctr"/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DĚKUJEME ZA POZORNOST 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+mn-lt"/>
                <a:sym typeface="Wingdings" panose="05000000000000000000" pitchFamily="2" charset="2"/>
              </a:rPr>
              <a:t></a:t>
            </a:r>
            <a:br>
              <a:rPr lang="cs-CZ" dirty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br>
              <a:rPr lang="cs-CZ" dirty="0"/>
            </a:br>
            <a:endParaRPr lang="cs-CZ" dirty="0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03" r="32546"/>
          <a:stretch/>
        </p:blipFill>
        <p:spPr bwMode="auto">
          <a:xfrm>
            <a:off x="1583668" y="5440846"/>
            <a:ext cx="5976664" cy="11222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 descr="Obsah obrázku Písmo, Grafika, logo, symbol&#10;&#10;Popis byl vytvořen automaticky">
            <a:extLst>
              <a:ext uri="{FF2B5EF4-FFF2-40B4-BE49-F238E27FC236}">
                <a16:creationId xmlns:a16="http://schemas.microsoft.com/office/drawing/2014/main" id="{FE071255-F95E-C076-953E-43BBBACA0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0527"/>
            <a:ext cx="2376264" cy="76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592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6DF699FC55AD49BA3D5CFA3FBE20C0" ma:contentTypeVersion="16" ma:contentTypeDescription="Vytvoří nový dokument" ma:contentTypeScope="" ma:versionID="381cf04ce9bc8e734a91625177e1a214">
  <xsd:schema xmlns:xsd="http://www.w3.org/2001/XMLSchema" xmlns:xs="http://www.w3.org/2001/XMLSchema" xmlns:p="http://schemas.microsoft.com/office/2006/metadata/properties" xmlns:ns2="425708ab-9255-4c66-848e-72be7f18ca5d" xmlns:ns3="4ce1d41b-896e-40f2-b5de-71c6a3d745a8" targetNamespace="http://schemas.microsoft.com/office/2006/metadata/properties" ma:root="true" ma:fieldsID="5931fb25cb4d095cc029be3306e72de8" ns2:_="" ns3:_="">
    <xsd:import namespace="425708ab-9255-4c66-848e-72be7f18ca5d"/>
    <xsd:import namespace="4ce1d41b-896e-40f2-b5de-71c6a3d745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5708ab-9255-4c66-848e-72be7f18ca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Značky obrázků" ma:readOnly="false" ma:fieldId="{5cf76f15-5ced-4ddc-b409-7134ff3c332f}" ma:taxonomyMulti="true" ma:sspId="bd082470-7770-4183-af0a-9837555dc3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e1d41b-896e-40f2-b5de-71c6a3d745a8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ab0da13-65ee-4d14-b513-dc75743f67b9}" ma:internalName="TaxCatchAll" ma:showField="CatchAllData" ma:web="4ce1d41b-896e-40f2-b5de-71c6a3d745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25708ab-9255-4c66-848e-72be7f18ca5d">
      <Terms xmlns="http://schemas.microsoft.com/office/infopath/2007/PartnerControls"/>
    </lcf76f155ced4ddcb4097134ff3c332f>
    <TaxCatchAll xmlns="4ce1d41b-896e-40f2-b5de-71c6a3d745a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0E0633-340C-45B3-8244-DA5C09046B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5708ab-9255-4c66-848e-72be7f18ca5d"/>
    <ds:schemaRef ds:uri="4ce1d41b-896e-40f2-b5de-71c6a3d745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8C5AF0-2663-4C23-8E9D-AD5C488F7152}">
  <ds:schemaRefs>
    <ds:schemaRef ds:uri="http://schemas.microsoft.com/office/2006/metadata/properties"/>
    <ds:schemaRef ds:uri="http://schemas.microsoft.com/office/infopath/2007/PartnerControls"/>
    <ds:schemaRef ds:uri="425708ab-9255-4c66-848e-72be7f18ca5d"/>
    <ds:schemaRef ds:uri="4ce1d41b-896e-40f2-b5de-71c6a3d745a8"/>
  </ds:schemaRefs>
</ds:datastoreItem>
</file>

<file path=customXml/itemProps3.xml><?xml version="1.0" encoding="utf-8"?>
<ds:datastoreItem xmlns:ds="http://schemas.openxmlformats.org/officeDocument/2006/customXml" ds:itemID="{DF069055-A851-4DDF-AD9B-B6FB90ED93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1128</Words>
  <Application>Microsoft Office PowerPoint</Application>
  <PresentationFormat>Předvádění na obrazovce (4:3)</PresentationFormat>
  <Paragraphs>126</Paragraphs>
  <Slides>27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Motiv Office</vt:lpstr>
      <vt:lpstr>9. VÝZVA MAS HRADECKÝ VENKOV PROGRAM ROZVOJE VENKOVA  REKREAČNÍ FUNKCE LESA Článek 25 Neproduktivní investice v lesích  Seminář pro žadatele a příjemce </vt:lpstr>
      <vt:lpstr>Prezentace aplikace PowerPoint</vt:lpstr>
      <vt:lpstr> Program rozvoje venkova</vt:lpstr>
      <vt:lpstr>Portál farmáře</vt:lpstr>
      <vt:lpstr>Prezentace aplikace PowerPoint</vt:lpstr>
      <vt:lpstr>Portál farmáře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DĚKUJEME ZA POZORNOST 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2014-11-03T20:49:08Z</dcterms:created>
  <dcterms:modified xsi:type="dcterms:W3CDTF">2023-05-09T13:48:19Z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TC101079719990</vt:lpwstr>
  </property>
  <property fmtid="{D5CDD505-2E9C-101B-9397-08002B2CF9AE}" pid="3" name="ContentTypeId">
    <vt:lpwstr>0x0101005F6DF699FC55AD49BA3D5CFA3FBE20C0</vt:lpwstr>
  </property>
  <property fmtid="{D5CDD505-2E9C-101B-9397-08002B2CF9AE}" pid="4" name="MediaServiceImageTags">
    <vt:lpwstr/>
  </property>
</Properties>
</file>